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7" r:id="rId2"/>
    <p:sldId id="257" r:id="rId3"/>
    <p:sldId id="273" r:id="rId4"/>
    <p:sldId id="262" r:id="rId5"/>
    <p:sldId id="319" r:id="rId6"/>
    <p:sldId id="323" r:id="rId7"/>
    <p:sldId id="324" r:id="rId8"/>
    <p:sldId id="326" r:id="rId9"/>
    <p:sldId id="332" r:id="rId10"/>
    <p:sldId id="329" r:id="rId11"/>
    <p:sldId id="330" r:id="rId12"/>
    <p:sldId id="331" r:id="rId13"/>
    <p:sldId id="308" r:id="rId14"/>
    <p:sldId id="327" r:id="rId15"/>
    <p:sldId id="283" r:id="rId16"/>
    <p:sldId id="320" r:id="rId17"/>
    <p:sldId id="284" r:id="rId18"/>
    <p:sldId id="287" r:id="rId19"/>
    <p:sldId id="312" r:id="rId20"/>
    <p:sldId id="285" r:id="rId21"/>
    <p:sldId id="290" r:id="rId22"/>
    <p:sldId id="315" r:id="rId23"/>
    <p:sldId id="291" r:id="rId24"/>
    <p:sldId id="294" r:id="rId25"/>
    <p:sldId id="296" r:id="rId26"/>
    <p:sldId id="267" r:id="rId27"/>
    <p:sldId id="321" r:id="rId28"/>
    <p:sldId id="314" r:id="rId29"/>
    <p:sldId id="328" r:id="rId30"/>
    <p:sldId id="302" r:id="rId31"/>
    <p:sldId id="258" r:id="rId32"/>
    <p:sldId id="316" r:id="rId33"/>
    <p:sldId id="318" r:id="rId34"/>
    <p:sldId id="310" r:id="rId35"/>
    <p:sldId id="322"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51" autoAdjust="0"/>
  </p:normalViewPr>
  <p:slideViewPr>
    <p:cSldViewPr>
      <p:cViewPr>
        <p:scale>
          <a:sx n="70" d="100"/>
          <a:sy n="70" d="100"/>
        </p:scale>
        <p:origin x="-4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CCF9C-65BF-4A85-B47A-F23983C1FA2A}" type="datetimeFigureOut">
              <a:rPr lang="it-IT" smtClean="0"/>
              <a:pPr/>
              <a:t>23/02/2013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7847B-8DDA-45BB-B6EE-EE6347198770}" type="slidenum">
              <a:rPr lang="it-IT" smtClean="0"/>
              <a:pPr/>
              <a:t>‹#›</a:t>
            </a:fld>
            <a:endParaRPr lang="it-IT"/>
          </a:p>
        </p:txBody>
      </p:sp>
    </p:spTree>
    <p:extLst>
      <p:ext uri="{BB962C8B-B14F-4D97-AF65-F5344CB8AC3E}">
        <p14:creationId xmlns="" xmlns:p14="http://schemas.microsoft.com/office/powerpoint/2010/main" val="54868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Remark</a:t>
            </a:r>
            <a:r>
              <a:rPr lang="it-IT" baseline="0" dirty="0" smtClean="0"/>
              <a:t> where is the more critical part is</a:t>
            </a:r>
            <a:endParaRPr lang="it-IT" dirty="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-Diffuse surfaces typically have lower cost (in </a:t>
            </a:r>
            <a:r>
              <a:rPr lang="en-US" dirty="0" err="1" smtClean="0"/>
              <a:t>Whitted</a:t>
            </a:r>
            <a:r>
              <a:rPr lang="en-US" dirty="0" smtClean="0"/>
              <a:t>-style ray tracing), while specular surfaces generate more secondary rays thus causing higher rendering cost. </a:t>
            </a:r>
          </a:p>
          <a:p>
            <a:r>
              <a:rPr lang="en-US" dirty="0" smtClean="0"/>
              <a:t>-Regions where multiple reflections occur are typically more expensive and can be found by a search in image-space. </a:t>
            </a:r>
          </a:p>
          <a:p>
            <a:r>
              <a:rPr lang="en-US" dirty="0" smtClean="0"/>
              <a:t>-When using Monte Carlo-based techniques, the image-space search can be adapted according to the specular coefﬁcient of the surface (see the sphere in the images)</a:t>
            </a:r>
            <a:endParaRPr lang="it-IT" dirty="0" smtClean="0"/>
          </a:p>
          <a:p>
            <a:endParaRPr lang="it-IT" dirty="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17</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18</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20</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Remark</a:t>
            </a:r>
            <a:r>
              <a:rPr lang="it-IT" baseline="0" dirty="0" smtClean="0"/>
              <a:t> the meaning of Adaptive Tiling</a:t>
            </a:r>
            <a:br>
              <a:rPr lang="it-IT" baseline="0" dirty="0" smtClean="0"/>
            </a:br>
            <a:r>
              <a:rPr lang="it-IT" baseline="0" dirty="0" smtClean="0"/>
              <a:t>SAT comes in the next slide</a:t>
            </a:r>
            <a:endParaRPr lang="it-IT" dirty="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21</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23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Quick here, just an overview</a:t>
            </a:r>
            <a:endParaRPr lang="it-IT" dirty="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24</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25</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indent="0" algn="just">
              <a:buNone/>
            </a:pPr>
            <a:r>
              <a:rPr lang="en-US" sz="1200" dirty="0" smtClean="0"/>
              <a:t>Parameters and performance comparison for our five test scenes; timings are given in seconds per frame. We report speedup and also efficiency which describes the fraction of the time that is being used by the processors. Tests have been performed with 16 workers and multi-threading. (*) Speedup and efficiency is shown for </a:t>
            </a:r>
            <a:r>
              <a:rPr lang="en-US" sz="1200" i="1" dirty="0" smtClean="0"/>
              <a:t>Regular without WS </a:t>
            </a:r>
            <a:r>
              <a:rPr lang="en-US" sz="1200" dirty="0" smtClean="0"/>
              <a:t>and </a:t>
            </a:r>
            <a:r>
              <a:rPr lang="en-US" sz="1200" i="1" dirty="0" smtClean="0"/>
              <a:t>SAT Sorting approach.</a:t>
            </a:r>
            <a:endParaRPr lang="en-US" sz="1200" dirty="0" smtClean="0"/>
          </a:p>
          <a:p>
            <a:endParaRPr lang="it-IT" dirty="0" smtClean="0"/>
          </a:p>
          <a:p>
            <a:endParaRPr lang="it-IT" dirty="0" smtClean="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26</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29</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30</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31</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17847B-8DDA-45BB-B6EE-EE6347198770}" type="slidenum">
              <a:rPr lang="it-IT" smtClean="0"/>
              <a:pPr/>
              <a:t>34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baseline="0" dirty="0" err="1" smtClean="0">
                <a:solidFill>
                  <a:schemeClr val="tx1"/>
                </a:solidFill>
                <a:latin typeface="+mn-lt"/>
                <a:ea typeface="+mn-ea"/>
                <a:cs typeface="+mn-cs"/>
              </a:rPr>
              <a:t>Simple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form</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RT</a:t>
            </a:r>
          </a:p>
          <a:p>
            <a:r>
              <a:rPr lang="it-IT" sz="1200" kern="1200" baseline="0" dirty="0" err="1" smtClean="0">
                <a:solidFill>
                  <a:schemeClr val="tx1"/>
                </a:solidFill>
                <a:latin typeface="+mn-lt"/>
                <a:ea typeface="+mn-ea"/>
                <a:cs typeface="+mn-cs"/>
              </a:rPr>
              <a:t>Components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the RT </a:t>
            </a:r>
            <a:r>
              <a:rPr lang="it-IT" sz="1200" kern="1200" baseline="0" dirty="0" err="1" smtClean="0">
                <a:solidFill>
                  <a:schemeClr val="tx1"/>
                </a:solidFill>
                <a:latin typeface="+mn-lt"/>
                <a:ea typeface="+mn-ea"/>
                <a:cs typeface="+mn-cs"/>
              </a:rPr>
              <a:t>algorithm</a:t>
            </a:r>
            <a:endParaRPr lang="it-IT" sz="1200" kern="1200" baseline="0" dirty="0" smtClean="0">
              <a:solidFill>
                <a:schemeClr val="tx1"/>
              </a:solidFill>
              <a:latin typeface="+mn-lt"/>
              <a:ea typeface="+mn-ea"/>
              <a:cs typeface="+mn-cs"/>
            </a:endParaRPr>
          </a:p>
          <a:p>
            <a:pPr>
              <a:buFont typeface="Arial" pitchFamily="34" charset="0"/>
              <a:buChar char="•"/>
            </a:pPr>
            <a:r>
              <a:rPr lang="it-IT" sz="1200" kern="1200" baseline="0" dirty="0" err="1" smtClean="0">
                <a:solidFill>
                  <a:schemeClr val="tx1"/>
                </a:solidFill>
                <a:latin typeface="+mn-lt"/>
                <a:ea typeface="+mn-ea"/>
                <a:cs typeface="+mn-cs"/>
              </a:rPr>
              <a:t>Primary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rays</a:t>
            </a:r>
            <a:r>
              <a:rPr lang="it-IT" sz="1200" kern="1200" baseline="0" dirty="0" smtClean="0">
                <a:solidFill>
                  <a:schemeClr val="tx1"/>
                </a:solidFill>
                <a:latin typeface="+mn-lt"/>
                <a:ea typeface="+mn-ea"/>
                <a:cs typeface="+mn-cs"/>
              </a:rPr>
              <a:t> generation</a:t>
            </a:r>
          </a:p>
          <a:p>
            <a:pPr>
              <a:buFont typeface="Arial" pitchFamily="34" charset="0"/>
              <a:buChar char="•"/>
            </a:pPr>
            <a:r>
              <a:rPr lang="it-IT" sz="1200" kern="1200" baseline="0" dirty="0" err="1" smtClean="0">
                <a:solidFill>
                  <a:schemeClr val="tx1"/>
                </a:solidFill>
                <a:latin typeface="+mn-lt"/>
                <a:ea typeface="+mn-ea"/>
                <a:cs typeface="+mn-cs"/>
              </a:rPr>
              <a:t>Intersection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algorithms</a:t>
            </a:r>
            <a:endParaRPr lang="it-IT" sz="1200" kern="1200" baseline="0" dirty="0" smtClean="0">
              <a:solidFill>
                <a:schemeClr val="tx1"/>
              </a:solidFill>
              <a:latin typeface="+mn-lt"/>
              <a:ea typeface="+mn-ea"/>
              <a:cs typeface="+mn-cs"/>
            </a:endParaRPr>
          </a:p>
          <a:p>
            <a:pPr>
              <a:buFont typeface="Arial" pitchFamily="34" charset="0"/>
              <a:buChar char="•"/>
            </a:pPr>
            <a:r>
              <a:rPr lang="it-IT" sz="1200" kern="1200" baseline="0" dirty="0" err="1" smtClean="0">
                <a:solidFill>
                  <a:schemeClr val="tx1"/>
                </a:solidFill>
                <a:latin typeface="+mn-lt"/>
                <a:ea typeface="+mn-ea"/>
                <a:cs typeface="+mn-cs"/>
              </a:rPr>
              <a:t>Acceleration</a:t>
            </a:r>
            <a:r>
              <a:rPr lang="it-IT" sz="1200" kern="1200" baseline="0" dirty="0" smtClean="0">
                <a:solidFill>
                  <a:schemeClr val="tx1"/>
                </a:solidFill>
                <a:latin typeface="+mn-lt"/>
                <a:ea typeface="+mn-ea"/>
                <a:cs typeface="+mn-cs"/>
              </a:rPr>
              <a:t> data </a:t>
            </a:r>
            <a:r>
              <a:rPr lang="it-IT" sz="1200" kern="1200" baseline="0" dirty="0" err="1" smtClean="0">
                <a:solidFill>
                  <a:schemeClr val="tx1"/>
                </a:solidFill>
                <a:latin typeface="+mn-lt"/>
                <a:ea typeface="+mn-ea"/>
                <a:cs typeface="+mn-cs"/>
              </a:rPr>
              <a:t>structure</a:t>
            </a:r>
            <a:endParaRPr lang="it-IT" sz="1200" kern="1200" baseline="0" dirty="0" smtClean="0">
              <a:solidFill>
                <a:schemeClr val="tx1"/>
              </a:solidFill>
              <a:latin typeface="+mn-lt"/>
              <a:ea typeface="+mn-ea"/>
              <a:cs typeface="+mn-cs"/>
            </a:endParaRPr>
          </a:p>
          <a:p>
            <a:pPr>
              <a:buFont typeface="Arial" pitchFamily="34" charset="0"/>
              <a:buChar char="•"/>
            </a:pPr>
            <a:r>
              <a:rPr lang="it-IT" sz="1200" kern="1200" baseline="0" dirty="0" err="1" smtClean="0">
                <a:solidFill>
                  <a:schemeClr val="tx1"/>
                </a:solidFill>
                <a:latin typeface="+mn-lt"/>
                <a:ea typeface="+mn-ea"/>
                <a:cs typeface="+mn-cs"/>
              </a:rPr>
              <a:t>Shading</a:t>
            </a:r>
            <a:endParaRPr lang="it-IT" sz="1200" kern="1200" baseline="0" dirty="0" smtClean="0">
              <a:solidFill>
                <a:schemeClr val="tx1"/>
              </a:solidFill>
              <a:latin typeface="+mn-lt"/>
              <a:ea typeface="+mn-ea"/>
              <a:cs typeface="+mn-cs"/>
            </a:endParaRPr>
          </a:p>
          <a:p>
            <a:pPr>
              <a:buFont typeface="Arial" pitchFamily="34" charset="0"/>
              <a:buChar char="•"/>
            </a:pPr>
            <a:r>
              <a:rPr lang="it-IT" sz="1200" kern="1200" baseline="0" dirty="0" smtClean="0">
                <a:solidFill>
                  <a:schemeClr val="tx1"/>
                </a:solidFill>
                <a:latin typeface="+mn-lt"/>
                <a:ea typeface="+mn-ea"/>
                <a:cs typeface="+mn-cs"/>
              </a:rPr>
              <a:t>Frame buffer</a:t>
            </a:r>
            <a:endParaRPr lang="it-IT" dirty="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r>
              <a:rPr lang="it-IT" dirty="0" smtClean="0"/>
              <a:t>Our goal is to handle very different</a:t>
            </a:r>
            <a:r>
              <a:rPr lang="it-IT" baseline="0" dirty="0" smtClean="0"/>
              <a:t> (in quality and interactivity) scenarios.</a:t>
            </a:r>
            <a:r>
              <a:rPr lang="it-IT" dirty="0" smtClean="0"/>
              <a:t/>
            </a:r>
            <a:br>
              <a:rPr lang="it-IT" dirty="0" smtClean="0"/>
            </a:br>
            <a:r>
              <a:rPr lang="it-IT" dirty="0" smtClean="0"/>
              <a:t>Ranging</a:t>
            </a:r>
            <a:r>
              <a:rPr lang="it-IT" baseline="0" dirty="0" smtClean="0"/>
              <a:t> from a simple Whitted stle ray tracing to a Monte Carlo based.</a:t>
            </a:r>
          </a:p>
          <a:p>
            <a:r>
              <a:rPr lang="it-IT" baseline="0" dirty="0" err="1" smtClean="0"/>
              <a:t>Whitted</a:t>
            </a:r>
            <a:r>
              <a:rPr lang="it-IT" baseline="0" dirty="0" smtClean="0"/>
              <a:t> </a:t>
            </a:r>
            <a:r>
              <a:rPr lang="it-IT" baseline="0" dirty="0" err="1" smtClean="0"/>
              <a:t>is</a:t>
            </a:r>
            <a:r>
              <a:rPr lang="it-IT" baseline="0" dirty="0" smtClean="0"/>
              <a:t> fast </a:t>
            </a:r>
            <a:r>
              <a:rPr lang="it-IT" baseline="0" dirty="0" err="1" smtClean="0"/>
              <a:t>enough</a:t>
            </a:r>
            <a:r>
              <a:rPr lang="it-IT" baseline="0" dirty="0" smtClean="0"/>
              <a:t> </a:t>
            </a:r>
            <a:r>
              <a:rPr lang="it-IT" baseline="0" dirty="0" err="1" smtClean="0"/>
              <a:t>to</a:t>
            </a:r>
            <a:r>
              <a:rPr lang="it-IT" baseline="0" dirty="0" smtClean="0"/>
              <a:t> </a:t>
            </a:r>
            <a:r>
              <a:rPr lang="it-IT" baseline="0" dirty="0" err="1" smtClean="0"/>
              <a:t>rach</a:t>
            </a:r>
            <a:r>
              <a:rPr lang="it-IT" baseline="0" dirty="0" smtClean="0"/>
              <a:t> </a:t>
            </a:r>
            <a:r>
              <a:rPr lang="it-IT" baseline="0" dirty="0" err="1" smtClean="0"/>
              <a:t>interactive</a:t>
            </a:r>
            <a:r>
              <a:rPr lang="it-IT" baseline="0" dirty="0" smtClean="0"/>
              <a:t> frame rate </a:t>
            </a:r>
            <a:r>
              <a:rPr lang="it-IT" baseline="0" dirty="0" err="1" smtClean="0"/>
              <a:t>today</a:t>
            </a:r>
            <a:r>
              <a:rPr lang="it-IT" baseline="0" dirty="0" smtClean="0"/>
              <a:t>.</a:t>
            </a:r>
          </a:p>
          <a:p>
            <a:r>
              <a:rPr lang="it-IT" baseline="0" dirty="0" smtClean="0"/>
              <a:t>MC </a:t>
            </a:r>
            <a:r>
              <a:rPr lang="it-IT" baseline="0" dirty="0" err="1" smtClean="0"/>
              <a:t>techinques</a:t>
            </a:r>
            <a:r>
              <a:rPr lang="it-IT" baseline="0" dirty="0" smtClean="0"/>
              <a:t>, </a:t>
            </a:r>
            <a:r>
              <a:rPr lang="it-IT" baseline="0" dirty="0" err="1" smtClean="0"/>
              <a:t>instead</a:t>
            </a:r>
            <a:r>
              <a:rPr lang="it-IT" baseline="0" dirty="0" smtClean="0"/>
              <a:t>, are slow – </a:t>
            </a:r>
            <a:r>
              <a:rPr lang="it-IT" baseline="0" dirty="0" err="1" smtClean="0"/>
              <a:t>but</a:t>
            </a:r>
            <a:r>
              <a:rPr lang="it-IT" baseline="0" dirty="0" smtClean="0"/>
              <a:t> </a:t>
            </a:r>
            <a:r>
              <a:rPr lang="it-IT" baseline="0" dirty="0" err="1" smtClean="0"/>
              <a:t>photorealitic</a:t>
            </a:r>
            <a:r>
              <a:rPr lang="it-IT" baseline="0" dirty="0" smtClean="0"/>
              <a:t> – </a:t>
            </a:r>
            <a:r>
              <a:rPr lang="it-IT" baseline="0" dirty="0" err="1" smtClean="0"/>
              <a:t>phisically</a:t>
            </a:r>
            <a:r>
              <a:rPr lang="it-IT" baseline="0" dirty="0" smtClean="0"/>
              <a:t> </a:t>
            </a:r>
            <a:r>
              <a:rPr lang="it-IT" baseline="0" dirty="0" err="1" smtClean="0"/>
              <a:t>based</a:t>
            </a:r>
            <a:endParaRPr lang="it-IT" dirty="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17847B-8DDA-45BB-B6EE-EE6347198770}"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Wouldn't it be nice, if we had this cost map earlier? It would make load balancing much easier! let's look at the cost map... hey, we can observe that it is more costly in concave regions, depending on the material, ... many aspects that we could easily figure out with image-space information!</a:t>
            </a:r>
            <a:endParaRPr lang="en-US" dirty="0"/>
          </a:p>
        </p:txBody>
      </p:sp>
      <p:sp>
        <p:nvSpPr>
          <p:cNvPr id="4" name="Slide Number Placeholder 3"/>
          <p:cNvSpPr>
            <a:spLocks noGrp="1"/>
          </p:cNvSpPr>
          <p:nvPr>
            <p:ph type="sldNum" sz="quarter" idx="10"/>
          </p:nvPr>
        </p:nvSpPr>
        <p:spPr/>
        <p:txBody>
          <a:bodyPr/>
          <a:lstStyle/>
          <a:p>
            <a:fld id="{2E17847B-8DDA-45BB-B6EE-EE6347198770}"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Wouldn't it be nice, if we had this cost map earlier? It would make load balancing much easier! let's look at the cost map... hey, we can observe that it is more costly in concave regions, depending on the material, ... many aspects that we could easily figure out with image-space information!</a:t>
            </a:r>
            <a:endParaRPr lang="en-US" dirty="0"/>
          </a:p>
        </p:txBody>
      </p:sp>
      <p:sp>
        <p:nvSpPr>
          <p:cNvPr id="4" name="Slide Number Placeholder 3"/>
          <p:cNvSpPr>
            <a:spLocks noGrp="1"/>
          </p:cNvSpPr>
          <p:nvPr>
            <p:ph type="sldNum" sz="quarter" idx="10"/>
          </p:nvPr>
        </p:nvSpPr>
        <p:spPr/>
        <p:txBody>
          <a:bodyPr/>
          <a:lstStyle/>
          <a:p>
            <a:fld id="{2E17847B-8DDA-45BB-B6EE-EE6347198770}"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Where are expensive areas?</a:t>
            </a:r>
            <a:br>
              <a:rPr lang="it-IT" dirty="0" smtClean="0"/>
            </a:br>
            <a:r>
              <a:rPr lang="it-IT" dirty="0" smtClean="0"/>
              <a:t>Interefelctions (1-2-3)</a:t>
            </a:r>
            <a:br>
              <a:rPr lang="it-IT" dirty="0" smtClean="0"/>
            </a:br>
            <a:r>
              <a:rPr lang="it-IT" dirty="0" smtClean="0"/>
              <a:t>Borders becasue of packet splitting (3-4, and a bit also 2)</a:t>
            </a:r>
            <a:endParaRPr lang="it-IT" dirty="0"/>
          </a:p>
        </p:txBody>
      </p:sp>
      <p:sp>
        <p:nvSpPr>
          <p:cNvPr id="4" name="Segnaposto numero diapositiva 3"/>
          <p:cNvSpPr>
            <a:spLocks noGrp="1"/>
          </p:cNvSpPr>
          <p:nvPr>
            <p:ph type="sldNum" sz="quarter" idx="10"/>
          </p:nvPr>
        </p:nvSpPr>
        <p:spPr/>
        <p:txBody>
          <a:bodyPr/>
          <a:lstStyle/>
          <a:p>
            <a:fld id="{2E17847B-8DDA-45BB-B6EE-EE6347198770}"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important previous work. Of course there are hundreds of papers on ray</a:t>
            </a:r>
            <a:r>
              <a:rPr lang="en-US" baseline="0" dirty="0" smtClean="0"/>
              <a:t> tracing </a:t>
            </a:r>
            <a:r>
              <a:rPr lang="en-US" baseline="0" dirty="0" err="1" smtClean="0"/>
              <a:t>ect</a:t>
            </a:r>
            <a:r>
              <a:rPr lang="en-US" baseline="0" dirty="0" smtClean="0"/>
              <a:t>…</a:t>
            </a:r>
            <a:br>
              <a:rPr lang="en-US" baseline="0" dirty="0" smtClean="0"/>
            </a:br>
            <a:r>
              <a:rPr lang="en-US" baseline="0" dirty="0" smtClean="0"/>
              <a:t>Remark that our is the first approach combining an image based rendering cost evaluation for parallel ray tracing</a:t>
            </a:r>
            <a:endParaRPr lang="en-US" dirty="0"/>
          </a:p>
        </p:txBody>
      </p:sp>
      <p:sp>
        <p:nvSpPr>
          <p:cNvPr id="4" name="Slide Number Placeholder 3"/>
          <p:cNvSpPr>
            <a:spLocks noGrp="1"/>
          </p:cNvSpPr>
          <p:nvPr>
            <p:ph type="sldNum" sz="quarter" idx="10"/>
          </p:nvPr>
        </p:nvSpPr>
        <p:spPr/>
        <p:txBody>
          <a:bodyPr/>
          <a:lstStyle/>
          <a:p>
            <a:fld id="{2E17847B-8DDA-45BB-B6EE-EE6347198770}"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214819"/>
            <a:ext cx="7772400" cy="1428760"/>
          </a:xfrm>
        </p:spPr>
        <p:txBody>
          <a:bodyPr>
            <a:normAutofit/>
          </a:bodyPr>
          <a:lstStyle>
            <a:lvl1pPr algn="r">
              <a:defRPr sz="4000"/>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761723" y="5857893"/>
            <a:ext cx="7715304" cy="714380"/>
          </a:xfrm>
        </p:spPr>
        <p:txBody>
          <a:bodyPr>
            <a:noAutofit/>
          </a:bodyPr>
          <a:lstStyle>
            <a:lvl1pPr marL="0" indent="0" algn="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592C05-43DF-48B6-8C9C-D0FE7A84EE8D}" type="slidenum">
              <a:rPr lang="it-IT" smtClean="0"/>
              <a:pPr/>
              <a:t>‹#›</a:t>
            </a:fld>
            <a:endParaRPr lang="it-IT"/>
          </a:p>
        </p:txBody>
      </p:sp>
      <p:pic>
        <p:nvPicPr>
          <p:cNvPr id="10" name="Picture 4"/>
          <p:cNvPicPr>
            <a:picLocks noChangeAspect="1" noChangeArrowheads="1"/>
          </p:cNvPicPr>
          <p:nvPr userDrawn="1"/>
        </p:nvPicPr>
        <p:blipFill>
          <a:blip r:embed="rId2" cstate="print"/>
          <a:srcRect/>
          <a:stretch>
            <a:fillRect/>
          </a:stretch>
        </p:blipFill>
        <p:spPr bwMode="auto">
          <a:xfrm>
            <a:off x="0" y="1000109"/>
            <a:ext cx="9144000" cy="3071813"/>
          </a:xfrm>
          <a:prstGeom prst="rect">
            <a:avLst/>
          </a:prstGeom>
          <a:noFill/>
          <a:ln w="9525">
            <a:noFill/>
            <a:miter lim="800000"/>
            <a:headEnd/>
            <a:tailEnd/>
          </a:ln>
        </p:spPr>
      </p:pic>
      <p:cxnSp>
        <p:nvCxnSpPr>
          <p:cNvPr id="11" name="Connettore 1 10"/>
          <p:cNvCxnSpPr/>
          <p:nvPr userDrawn="1"/>
        </p:nvCxnSpPr>
        <p:spPr>
          <a:xfrm>
            <a:off x="0" y="1000108"/>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userDrawn="1"/>
        </p:nvCxnSpPr>
        <p:spPr>
          <a:xfrm>
            <a:off x="0" y="4071942"/>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592C05-43DF-48B6-8C9C-D0FE7A84EE8D}"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592C05-43DF-48B6-8C9C-D0FE7A84EE8D}"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592C05-43DF-48B6-8C9C-D0FE7A84EE8D}" type="slidenum">
              <a:rPr lang="it-IT" smtClean="0"/>
              <a:pPr/>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592C05-43DF-48B6-8C9C-D0FE7A84EE8D}"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1414"/>
            <a:ext cx="8219256" cy="857256"/>
          </a:xfrm>
        </p:spPr>
        <p:txBody>
          <a:bodyPr/>
          <a:lstStyle>
            <a:lvl1pPr>
              <a:defRPr lang="it-IT" dirty="0"/>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285861"/>
            <a:ext cx="8229600" cy="4572033"/>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cxnSp>
        <p:nvCxnSpPr>
          <p:cNvPr id="12" name="Connettore 1 11"/>
          <p:cNvCxnSpPr/>
          <p:nvPr userDrawn="1"/>
        </p:nvCxnSpPr>
        <p:spPr>
          <a:xfrm>
            <a:off x="0" y="1071546"/>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Segnaposto piè di pagina 4"/>
          <p:cNvSpPr txBox="1">
            <a:spLocks/>
          </p:cNvSpPr>
          <p:nvPr userDrawn="1"/>
        </p:nvSpPr>
        <p:spPr>
          <a:xfrm>
            <a:off x="1981192" y="6449289"/>
            <a:ext cx="5091139" cy="292079"/>
          </a:xfrm>
          <a:prstGeom prst="rect">
            <a:avLst/>
          </a:prstGeom>
        </p:spPr>
        <p:txBody>
          <a:bodyPr vert="horz" lIns="91440" tIns="45720" rIns="91440" bIns="45720" rtlCol="0" anchor="ctr"/>
          <a:lstStyle>
            <a:lvl1pPr>
              <a:defRPr sz="1200"/>
            </a:lvl1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it-IT" sz="1400" b="0" i="0" u="none" strike="noStrike" kern="1200" cap="none" spc="0" normalizeH="0" baseline="0" noProof="0" dirty="0" smtClean="0">
                <a:ln>
                  <a:noFill/>
                </a:ln>
                <a:solidFill>
                  <a:schemeClr val="tx1">
                    <a:tint val="75000"/>
                  </a:schemeClr>
                </a:solidFill>
                <a:effectLst/>
                <a:uLnTx/>
                <a:uFillTx/>
                <a:latin typeface="+mn-lt"/>
                <a:ea typeface="+mn-ea"/>
                <a:cs typeface="+mn-cs"/>
              </a:rPr>
              <a:t>GRAPP, Barcelona (Spain), 21-24 February, 2013</a:t>
            </a:r>
            <a:endParaRPr kumimoji="0" lang="it-IT"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1414"/>
            <a:ext cx="8219256" cy="857256"/>
          </a:xfrm>
        </p:spPr>
        <p:txBody>
          <a:bodyPr/>
          <a:lstStyle>
            <a:lvl1pPr>
              <a:defRPr lang="it-IT" dirty="0"/>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285861"/>
            <a:ext cx="8229600" cy="4879443"/>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cxnSp>
        <p:nvCxnSpPr>
          <p:cNvPr id="12" name="Connettore 1 11"/>
          <p:cNvCxnSpPr/>
          <p:nvPr userDrawn="1"/>
        </p:nvCxnSpPr>
        <p:spPr>
          <a:xfrm>
            <a:off x="0" y="1071546"/>
            <a:ext cx="9144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499799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srcRect/>
          <a:stretch>
            <a:fillRect/>
          </a:stretch>
        </p:blipFill>
        <p:spPr bwMode="auto">
          <a:xfrm>
            <a:off x="0" y="1"/>
            <a:ext cx="9144000" cy="3071813"/>
          </a:xfrm>
          <a:prstGeom prst="rect">
            <a:avLst/>
          </a:prstGeom>
          <a:noFill/>
          <a:ln w="9525">
            <a:noFill/>
            <a:miter lim="800000"/>
            <a:headEnd/>
            <a:tailEnd/>
          </a:ln>
        </p:spPr>
      </p:pic>
      <p:sp>
        <p:nvSpPr>
          <p:cNvPr id="2" name="Titolo 1"/>
          <p:cNvSpPr>
            <a:spLocks noGrp="1"/>
          </p:cNvSpPr>
          <p:nvPr>
            <p:ph type="title"/>
          </p:nvPr>
        </p:nvSpPr>
        <p:spPr/>
        <p:txBody>
          <a:bodyPr/>
          <a:lstStyle>
            <a:lvl1pPr>
              <a:defRPr>
                <a:solidFill>
                  <a:schemeClr val="bg1"/>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643051"/>
            <a:ext cx="8229600" cy="4214843"/>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5" name="Segnaposto piè di pagina 4"/>
          <p:cNvSpPr>
            <a:spLocks noGrp="1"/>
          </p:cNvSpPr>
          <p:nvPr>
            <p:ph type="ftr" sz="quarter" idx="11"/>
          </p:nvPr>
        </p:nvSpPr>
        <p:spPr/>
        <p:txBody>
          <a:bodyPr/>
          <a:lstStyle/>
          <a:p>
            <a:r>
              <a:rPr lang="it-IT" dirty="0" smtClean="0"/>
              <a:t>HPC-Europa2 TAM 2009 </a:t>
            </a:r>
            <a:r>
              <a:rPr lang="it-IT" dirty="0" err="1" smtClean="0"/>
              <a:t>Program</a:t>
            </a:r>
            <a:r>
              <a:rPr lang="it-IT" dirty="0" smtClean="0"/>
              <a:t>, Montpellier 14-16 </a:t>
            </a:r>
            <a:r>
              <a:rPr lang="it-IT" dirty="0" err="1" smtClean="0"/>
              <a:t>October</a:t>
            </a:r>
            <a:r>
              <a:rPr lang="it-IT" dirty="0" smtClean="0"/>
              <a:t> 2009</a:t>
            </a:r>
          </a:p>
          <a:p>
            <a:endParaRPr lang="it-IT" dirty="0"/>
          </a:p>
        </p:txBody>
      </p:sp>
      <p:sp>
        <p:nvSpPr>
          <p:cNvPr id="6" name="Segnaposto numero diapositiva 5"/>
          <p:cNvSpPr>
            <a:spLocks noGrp="1"/>
          </p:cNvSpPr>
          <p:nvPr>
            <p:ph type="sldNum" sz="quarter" idx="12"/>
          </p:nvPr>
        </p:nvSpPr>
        <p:spPr/>
        <p:txBody>
          <a:bodyPr/>
          <a:lstStyle/>
          <a:p>
            <a:fld id="{E5592C05-43DF-48B6-8C9C-D0FE7A84EE8D}" type="slidenum">
              <a:rPr lang="it-IT" smtClean="0"/>
              <a:pPr/>
              <a:t>‹#›</a:t>
            </a:fld>
            <a:endParaRPr lang="it-IT"/>
          </a:p>
        </p:txBody>
      </p:sp>
      <p:sp>
        <p:nvSpPr>
          <p:cNvPr id="9" name="Rettangolo 8"/>
          <p:cNvSpPr/>
          <p:nvPr userDrawn="1"/>
        </p:nvSpPr>
        <p:spPr>
          <a:xfrm>
            <a:off x="1" y="2357430"/>
            <a:ext cx="9858444" cy="3429024"/>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592C05-43DF-48B6-8C9C-D0FE7A84EE8D}"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592C05-43DF-48B6-8C9C-D0FE7A84EE8D}"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5592C05-43DF-48B6-8C9C-D0FE7A84EE8D}"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5592C05-43DF-48B6-8C9C-D0FE7A84EE8D}"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1"/>
            <a:ext cx="2133600" cy="365125"/>
          </a:xfrm>
          <a:prstGeom prst="rect">
            <a:avLst/>
          </a:prstGeom>
        </p:spPr>
        <p:txBody>
          <a:bodyPr/>
          <a:lstStyle/>
          <a:p>
            <a:fld id="{727EC98B-6213-47ED-AB4A-1D77F78AE22A}" type="datetimeFigureOut">
              <a:rPr lang="it-IT" smtClean="0"/>
              <a:pPr/>
              <a:t>23/02/2013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5592C05-43DF-48B6-8C9C-D0FE7A84EE8D}"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71415"/>
            <a:ext cx="8229600" cy="571504"/>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071547"/>
            <a:ext cx="8229600" cy="4786347"/>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piè di pagina 4"/>
          <p:cNvSpPr>
            <a:spLocks noGrp="1"/>
          </p:cNvSpPr>
          <p:nvPr>
            <p:ph type="ftr" sz="quarter" idx="3"/>
          </p:nvPr>
        </p:nvSpPr>
        <p:spPr>
          <a:xfrm>
            <a:off x="1357290" y="6215083"/>
            <a:ext cx="5519767" cy="36351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HPC-Europa2 TAM 2009 </a:t>
            </a:r>
            <a:r>
              <a:rPr lang="it-IT" dirty="0" err="1" smtClean="0"/>
              <a:t>Program</a:t>
            </a:r>
            <a:r>
              <a:rPr lang="it-IT" dirty="0" smtClean="0"/>
              <a:t>, Montpellier 14-16 </a:t>
            </a:r>
            <a:r>
              <a:rPr lang="it-IT" dirty="0" err="1" smtClean="0"/>
              <a:t>October</a:t>
            </a:r>
            <a:r>
              <a:rPr lang="it-IT" dirty="0" smtClean="0"/>
              <a:t> 2009</a:t>
            </a:r>
            <a:endParaRPr lang="it-IT" dirty="0"/>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92C05-43DF-48B6-8C9C-D0FE7A84EE8D}"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unisa.i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045268"/>
            <a:ext cx="7772400" cy="1428760"/>
          </a:xfrm>
        </p:spPr>
        <p:txBody>
          <a:bodyPr>
            <a:normAutofit fontScale="90000"/>
          </a:bodyPr>
          <a:lstStyle/>
          <a:p>
            <a:pPr algn="ctr"/>
            <a:r>
              <a:rPr lang="en-US" dirty="0"/>
              <a:t>GPU Cost Estimation for Load Balancing </a:t>
            </a:r>
            <a:br>
              <a:rPr lang="en-US" dirty="0"/>
            </a:br>
            <a:r>
              <a:rPr lang="en-US" dirty="0"/>
              <a:t>in Parallel Ray Tracing</a:t>
            </a:r>
            <a:endParaRPr lang="it-IT" dirty="0"/>
          </a:p>
        </p:txBody>
      </p:sp>
      <p:sp>
        <p:nvSpPr>
          <p:cNvPr id="3" name="Sottotitolo 2"/>
          <p:cNvSpPr>
            <a:spLocks noGrp="1"/>
          </p:cNvSpPr>
          <p:nvPr>
            <p:ph type="subTitle" idx="1"/>
          </p:nvPr>
        </p:nvSpPr>
        <p:spPr>
          <a:xfrm>
            <a:off x="35496" y="5492930"/>
            <a:ext cx="2658149" cy="1412776"/>
          </a:xfrm>
        </p:spPr>
        <p:txBody>
          <a:bodyPr>
            <a:noAutofit/>
          </a:bodyPr>
          <a:lstStyle/>
          <a:p>
            <a:pPr algn="ctr"/>
            <a:r>
              <a:rPr lang="it-IT" sz="2200" dirty="0" smtClean="0"/>
              <a:t>Biagio </a:t>
            </a:r>
            <a:r>
              <a:rPr lang="it-IT" sz="2200" dirty="0" err="1" smtClean="0"/>
              <a:t>Cosenza*</a:t>
            </a:r>
            <a:endParaRPr lang="it-IT" sz="2200" dirty="0" smtClean="0"/>
          </a:p>
          <a:p>
            <a:pPr algn="ctr"/>
            <a:r>
              <a:rPr lang="it-IT" sz="1800" dirty="0" smtClean="0"/>
              <a:t> Universität Innsbruck</a:t>
            </a:r>
            <a:br>
              <a:rPr lang="it-IT" sz="1800" dirty="0" smtClean="0"/>
            </a:br>
            <a:r>
              <a:rPr lang="it-IT" sz="1800" dirty="0" smtClean="0"/>
              <a:t>Austria</a:t>
            </a:r>
            <a:endParaRPr lang="it-IT" sz="1800" dirty="0"/>
          </a:p>
        </p:txBody>
      </p:sp>
      <p:sp>
        <p:nvSpPr>
          <p:cNvPr id="4" name="Sottotitolo 2"/>
          <p:cNvSpPr txBox="1">
            <a:spLocks/>
          </p:cNvSpPr>
          <p:nvPr/>
        </p:nvSpPr>
        <p:spPr>
          <a:xfrm>
            <a:off x="2771800" y="5544616"/>
            <a:ext cx="3528392" cy="1340768"/>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5500" b="0" i="0" u="none" strike="noStrike" kern="1200" cap="none" spc="0" normalizeH="0" baseline="0" noProof="0" dirty="0" err="1" smtClean="0">
                <a:ln>
                  <a:noFill/>
                </a:ln>
                <a:solidFill>
                  <a:schemeClr val="tx1">
                    <a:tint val="75000"/>
                  </a:schemeClr>
                </a:solidFill>
                <a:effectLst/>
                <a:uLnTx/>
                <a:uFillTx/>
                <a:latin typeface="+mn-lt"/>
                <a:ea typeface="+mn-ea"/>
                <a:cs typeface="+mn-cs"/>
              </a:rPr>
              <a:t>Carsten</a:t>
            </a:r>
            <a:r>
              <a:rPr kumimoji="0" lang="it-IT" sz="55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it-IT" sz="5500" b="0" i="0" u="none" strike="noStrike" kern="1200" cap="none" spc="0" normalizeH="0" baseline="0" noProof="0" dirty="0" err="1" smtClean="0">
                <a:ln>
                  <a:noFill/>
                </a:ln>
                <a:solidFill>
                  <a:schemeClr val="tx1">
                    <a:tint val="75000"/>
                  </a:schemeClr>
                </a:solidFill>
                <a:effectLst/>
                <a:uLnTx/>
                <a:uFillTx/>
                <a:latin typeface="+mn-lt"/>
                <a:ea typeface="+mn-ea"/>
                <a:cs typeface="+mn-cs"/>
              </a:rPr>
              <a:t>Dachsbacher</a:t>
            </a:r>
            <a:endParaRPr kumimoji="0" lang="it-IT" sz="55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b="0" i="0" u="none" strike="noStrike" kern="1200" cap="none" spc="0" normalizeH="0" baseline="0" noProof="0" dirty="0" smtClean="0">
                <a:ln>
                  <a:noFill/>
                </a:ln>
                <a:solidFill>
                  <a:schemeClr val="tx1">
                    <a:tint val="75000"/>
                  </a:schemeClr>
                </a:solidFill>
                <a:effectLst/>
                <a:uLnTx/>
                <a:uFillTx/>
                <a:latin typeface="+mn-lt"/>
                <a:ea typeface="+mn-ea"/>
                <a:cs typeface="+mn-cs"/>
              </a:rPr>
              <a:t>Karlsruhe Institute of Technology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b="0" i="0" u="none" strike="noStrike" kern="1200" cap="none" spc="0" normalizeH="0" baseline="0" noProof="0" dirty="0" smtClean="0">
                <a:ln>
                  <a:noFill/>
                </a:ln>
                <a:solidFill>
                  <a:schemeClr val="tx1">
                    <a:tint val="75000"/>
                  </a:schemeClr>
                </a:solidFill>
                <a:effectLst/>
                <a:uLnTx/>
                <a:uFillTx/>
                <a:latin typeface="+mn-lt"/>
                <a:ea typeface="+mn-ea"/>
                <a:cs typeface="+mn-cs"/>
              </a:rPr>
              <a:t>Germany</a:t>
            </a:r>
            <a:r>
              <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Sottotitolo 2"/>
          <p:cNvSpPr txBox="1">
            <a:spLocks/>
          </p:cNvSpPr>
          <p:nvPr/>
        </p:nvSpPr>
        <p:spPr>
          <a:xfrm>
            <a:off x="6378347" y="5492930"/>
            <a:ext cx="2658149" cy="108012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solidFill>
                  <a:schemeClr val="tx1">
                    <a:tint val="75000"/>
                  </a:schemeClr>
                </a:solidFill>
                <a:effectLst/>
                <a:uLnTx/>
                <a:uFillTx/>
                <a:latin typeface="+mn-lt"/>
                <a:ea typeface="+mn-ea"/>
                <a:cs typeface="+mn-cs"/>
              </a:rPr>
              <a:t>Ugo Erra</a:t>
            </a:r>
            <a:r>
              <a:rPr kumimoji="0" lang="it-IT" sz="3200" b="1"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it-IT" sz="3200" b="1"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it-IT" sz="1900" b="0" i="0" u="none" strike="noStrike" kern="1200" cap="none" spc="0" normalizeH="0" baseline="0" noProof="0" dirty="0" smtClean="0">
                <a:ln>
                  <a:noFill/>
                </a:ln>
                <a:solidFill>
                  <a:schemeClr val="tx1">
                    <a:tint val="75000"/>
                  </a:schemeClr>
                </a:solidFill>
                <a:effectLst/>
                <a:uLnTx/>
                <a:uFillTx/>
                <a:latin typeface="+mn-lt"/>
                <a:ea typeface="+mn-ea"/>
                <a:cs typeface="+mn-cs"/>
              </a:rPr>
              <a:t>Università della Basilicata</a:t>
            </a:r>
            <a:br>
              <a:rPr kumimoji="0" lang="it-IT" sz="19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it-IT" sz="1900" b="0" i="0" u="none" strike="noStrike" kern="1200" cap="none" spc="0" normalizeH="0" baseline="0" noProof="0" dirty="0" smtClean="0">
                <a:ln>
                  <a:noFill/>
                </a:ln>
                <a:solidFill>
                  <a:schemeClr val="tx1">
                    <a:tint val="75000"/>
                  </a:schemeClr>
                </a:solidFill>
                <a:effectLst/>
                <a:uLnTx/>
                <a:uFillTx/>
                <a:latin typeface="+mn-lt"/>
                <a:ea typeface="+mn-ea"/>
                <a:cs typeface="+mn-cs"/>
              </a:rPr>
              <a:t>Italy</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Parallel</a:t>
            </a:r>
            <a:r>
              <a:rPr lang="it-IT" dirty="0" smtClean="0"/>
              <a:t> Ray </a:t>
            </a:r>
            <a:r>
              <a:rPr lang="it-IT" dirty="0" err="1" smtClean="0"/>
              <a:t>Tracing</a:t>
            </a:r>
            <a:endParaRPr lang="it-IT" dirty="0"/>
          </a:p>
        </p:txBody>
      </p:sp>
      <p:sp>
        <p:nvSpPr>
          <p:cNvPr id="3" name="Segnaposto contenuto 2"/>
          <p:cNvSpPr>
            <a:spLocks noGrp="1"/>
          </p:cNvSpPr>
          <p:nvPr>
            <p:ph idx="1"/>
          </p:nvPr>
        </p:nvSpPr>
        <p:spPr>
          <a:xfrm>
            <a:off x="457200" y="1285861"/>
            <a:ext cx="8229600" cy="2215147"/>
          </a:xfrm>
        </p:spPr>
        <p:txBody>
          <a:bodyPr>
            <a:normAutofit fontScale="77500" lnSpcReduction="20000"/>
          </a:bodyPr>
          <a:lstStyle/>
          <a:p>
            <a:r>
              <a:rPr lang="it-IT" dirty="0" smtClean="0"/>
              <a:t>Image-space parallelization</a:t>
            </a:r>
          </a:p>
          <a:p>
            <a:r>
              <a:rPr lang="en-US" dirty="0" smtClean="0"/>
              <a:t>Scenes that cannot be interactively rendered on a single machine</a:t>
            </a:r>
            <a:endParaRPr lang="it-IT" dirty="0" smtClean="0"/>
          </a:p>
          <a:p>
            <a:r>
              <a:rPr lang="it-IT" dirty="0" smtClean="0"/>
              <a:t>Target hardware</a:t>
            </a:r>
          </a:p>
          <a:p>
            <a:pPr lvl="1"/>
            <a:r>
              <a:rPr lang="it-IT" dirty="0" smtClean="0"/>
              <a:t>1 Master/visualization node (with GPU)</a:t>
            </a:r>
          </a:p>
          <a:p>
            <a:pPr lvl="1"/>
            <a:r>
              <a:rPr lang="it-IT" dirty="0" smtClean="0"/>
              <a:t>16 Worker nodes (multi-core CPUs)</a:t>
            </a:r>
          </a:p>
          <a:p>
            <a:endParaRPr lang="it-IT" dirty="0"/>
          </a:p>
        </p:txBody>
      </p:sp>
      <p:pic>
        <p:nvPicPr>
          <p:cNvPr id="4" name="Picture 3"/>
          <p:cNvPicPr>
            <a:picLocks noChangeAspect="1" noChangeArrowheads="1"/>
          </p:cNvPicPr>
          <p:nvPr/>
        </p:nvPicPr>
        <p:blipFill>
          <a:blip r:embed="rId3" cstate="print"/>
          <a:srcRect/>
          <a:stretch>
            <a:fillRect/>
          </a:stretch>
        </p:blipFill>
        <p:spPr bwMode="auto">
          <a:xfrm>
            <a:off x="3000364" y="3501008"/>
            <a:ext cx="2714625" cy="271462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Exploiting</a:t>
            </a:r>
            <a:r>
              <a:rPr lang="it-IT" dirty="0" smtClean="0"/>
              <a:t> </a:t>
            </a:r>
            <a:r>
              <a:rPr lang="it-IT" dirty="0" err="1" smtClean="0"/>
              <a:t>Parallelism</a:t>
            </a:r>
            <a:r>
              <a:rPr lang="it-IT" dirty="0" smtClean="0"/>
              <a:t> in Ray </a:t>
            </a:r>
            <a:r>
              <a:rPr lang="it-IT" dirty="0" err="1" smtClean="0"/>
              <a:t>Tracing</a:t>
            </a:r>
            <a:endParaRPr lang="it-IT" dirty="0"/>
          </a:p>
        </p:txBody>
      </p:sp>
      <p:sp>
        <p:nvSpPr>
          <p:cNvPr id="3" name="Segnaposto contenuto 2"/>
          <p:cNvSpPr>
            <a:spLocks noGrp="1"/>
          </p:cNvSpPr>
          <p:nvPr>
            <p:ph idx="1"/>
          </p:nvPr>
        </p:nvSpPr>
        <p:spPr/>
        <p:txBody>
          <a:bodyPr/>
          <a:lstStyle/>
          <a:p>
            <a:r>
              <a:rPr lang="it-IT" dirty="0" err="1" smtClean="0"/>
              <a:t>Our</a:t>
            </a:r>
            <a:r>
              <a:rPr lang="it-IT" dirty="0" smtClean="0"/>
              <a:t> </a:t>
            </a:r>
            <a:r>
              <a:rPr lang="it-IT" dirty="0" err="1" smtClean="0"/>
              <a:t>approach</a:t>
            </a:r>
            <a:endParaRPr lang="it-IT" dirty="0" smtClean="0"/>
          </a:p>
          <a:p>
            <a:pPr lvl="1"/>
            <a:r>
              <a:rPr lang="it-IT" dirty="0" err="1" smtClean="0"/>
              <a:t>Vectorial</a:t>
            </a:r>
            <a:r>
              <a:rPr lang="it-IT" dirty="0" smtClean="0"/>
              <a:t> </a:t>
            </a:r>
            <a:r>
              <a:rPr lang="it-IT" dirty="0" err="1" smtClean="0"/>
              <a:t>parallelism</a:t>
            </a:r>
            <a:endParaRPr lang="it-IT" dirty="0" smtClean="0"/>
          </a:p>
          <a:p>
            <a:pPr lvl="2"/>
            <a:r>
              <a:rPr lang="it-IT" dirty="0" smtClean="0"/>
              <a:t>Intel SSE instruction set </a:t>
            </a:r>
            <a:r>
              <a:rPr lang="it-IT" i="1" dirty="0" smtClean="0"/>
              <a:t>(ray packets)</a:t>
            </a:r>
          </a:p>
          <a:p>
            <a:pPr lvl="1"/>
            <a:r>
              <a:rPr lang="it-IT" dirty="0" smtClean="0"/>
              <a:t>Multi-threading parallelism</a:t>
            </a:r>
          </a:p>
          <a:p>
            <a:pPr lvl="2"/>
            <a:r>
              <a:rPr lang="it-IT" dirty="0" err="1" smtClean="0"/>
              <a:t>pthread</a:t>
            </a:r>
            <a:endParaRPr lang="it-IT" dirty="0" smtClean="0"/>
          </a:p>
          <a:p>
            <a:pPr lvl="1"/>
            <a:r>
              <a:rPr lang="it-IT" dirty="0" err="1" smtClean="0"/>
              <a:t>Distributed</a:t>
            </a:r>
            <a:r>
              <a:rPr lang="it-IT" dirty="0" smtClean="0"/>
              <a:t> </a:t>
            </a:r>
            <a:r>
              <a:rPr lang="it-IT" dirty="0" err="1" smtClean="0"/>
              <a:t>memory</a:t>
            </a:r>
            <a:r>
              <a:rPr lang="it-IT" dirty="0" smtClean="0"/>
              <a:t> </a:t>
            </a:r>
            <a:r>
              <a:rPr lang="it-IT" dirty="0" err="1" smtClean="0"/>
              <a:t>parallelism</a:t>
            </a:r>
            <a:endParaRPr lang="it-IT" dirty="0" smtClean="0"/>
          </a:p>
          <a:p>
            <a:pPr lvl="2"/>
            <a:r>
              <a:rPr lang="it-IT" dirty="0" smtClean="0"/>
              <a:t>MPI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467544" y="3645024"/>
            <a:ext cx="6264696" cy="12241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normAutofit fontScale="90000"/>
          </a:bodyPr>
          <a:lstStyle/>
          <a:p>
            <a:r>
              <a:rPr lang="it-IT" dirty="0" err="1" smtClean="0"/>
              <a:t>Exploiting</a:t>
            </a:r>
            <a:r>
              <a:rPr lang="it-IT" dirty="0" smtClean="0"/>
              <a:t> </a:t>
            </a:r>
            <a:r>
              <a:rPr lang="it-IT" dirty="0" err="1" smtClean="0"/>
              <a:t>Parallelism</a:t>
            </a:r>
            <a:r>
              <a:rPr lang="it-IT" dirty="0" smtClean="0"/>
              <a:t> in Ray </a:t>
            </a:r>
            <a:r>
              <a:rPr lang="it-IT" dirty="0" err="1" smtClean="0"/>
              <a:t>Tracing</a:t>
            </a:r>
            <a:endParaRPr lang="it-IT" dirty="0"/>
          </a:p>
        </p:txBody>
      </p:sp>
      <p:sp>
        <p:nvSpPr>
          <p:cNvPr id="3" name="Segnaposto contenuto 2"/>
          <p:cNvSpPr>
            <a:spLocks noGrp="1"/>
          </p:cNvSpPr>
          <p:nvPr>
            <p:ph idx="1"/>
          </p:nvPr>
        </p:nvSpPr>
        <p:spPr/>
        <p:txBody>
          <a:bodyPr/>
          <a:lstStyle/>
          <a:p>
            <a:r>
              <a:rPr lang="it-IT" dirty="0"/>
              <a:t>Our approach</a:t>
            </a:r>
          </a:p>
          <a:p>
            <a:pPr lvl="1"/>
            <a:r>
              <a:rPr lang="it-IT" dirty="0"/>
              <a:t>Vectorial parallelism</a:t>
            </a:r>
          </a:p>
          <a:p>
            <a:pPr lvl="2"/>
            <a:r>
              <a:rPr lang="it-IT" dirty="0"/>
              <a:t>Intel SSE instruction set </a:t>
            </a:r>
            <a:r>
              <a:rPr lang="it-IT" i="1" dirty="0"/>
              <a:t>(ray packets)</a:t>
            </a:r>
          </a:p>
          <a:p>
            <a:pPr lvl="1"/>
            <a:r>
              <a:rPr lang="it-IT" dirty="0"/>
              <a:t>Multi-threading parallelism</a:t>
            </a:r>
          </a:p>
          <a:p>
            <a:pPr lvl="2"/>
            <a:r>
              <a:rPr lang="it-IT" dirty="0"/>
              <a:t>pthread</a:t>
            </a:r>
          </a:p>
          <a:p>
            <a:pPr lvl="1"/>
            <a:r>
              <a:rPr lang="it-IT" dirty="0" smtClean="0"/>
              <a:t>Distributed memory parallelism</a:t>
            </a:r>
          </a:p>
          <a:p>
            <a:pPr lvl="2"/>
            <a:r>
              <a:rPr lang="it-IT" dirty="0" smtClean="0"/>
              <a:t>MPI</a:t>
            </a:r>
          </a:p>
        </p:txBody>
      </p:sp>
      <p:sp>
        <p:nvSpPr>
          <p:cNvPr id="5" name="CasellaDiTesto 4"/>
          <p:cNvSpPr txBox="1"/>
          <p:nvPr/>
        </p:nvSpPr>
        <p:spPr>
          <a:xfrm>
            <a:off x="6551712" y="3645024"/>
            <a:ext cx="2592288" cy="954107"/>
          </a:xfrm>
          <a:prstGeom prst="rect">
            <a:avLst/>
          </a:prstGeom>
          <a:noFill/>
        </p:spPr>
        <p:txBody>
          <a:bodyPr wrap="square" rtlCol="0">
            <a:spAutoFit/>
          </a:bodyPr>
          <a:lstStyle/>
          <a:p>
            <a:pPr algn="ctr"/>
            <a:r>
              <a:rPr lang="en-US" sz="2800" dirty="0" smtClean="0">
                <a:solidFill>
                  <a:schemeClr val="tx2"/>
                </a:solidFill>
              </a:rPr>
              <a:t>critical for performance!</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Our approach</a:t>
            </a:r>
            <a:endParaRPr lang="en-US" dirty="0"/>
          </a:p>
        </p:txBody>
      </p:sp>
      <p:sp>
        <p:nvSpPr>
          <p:cNvPr id="3" name="Segnaposto contenuto 2"/>
          <p:cNvSpPr>
            <a:spLocks noGrp="1"/>
          </p:cNvSpPr>
          <p:nvPr>
            <p:ph idx="1"/>
          </p:nvPr>
        </p:nvSpPr>
        <p:spPr/>
        <p:txBody>
          <a:bodyPr/>
          <a:lstStyle/>
          <a:p>
            <a:pPr marL="514350" indent="-514350">
              <a:buFont typeface="+mj-lt"/>
              <a:buAutoNum type="arabicPeriod"/>
            </a:pPr>
            <a:r>
              <a:rPr lang="en-US" dirty="0" smtClean="0"/>
              <a:t>Compute a per-pixel, image-based estimate of the rendering cost, called </a:t>
            </a:r>
            <a:r>
              <a:rPr lang="en-US" b="1" dirty="0" smtClean="0"/>
              <a:t>cost map</a:t>
            </a:r>
            <a:endParaRPr lang="en-US" dirty="0" smtClean="0"/>
          </a:p>
          <a:p>
            <a:pPr marL="514350" indent="-514350">
              <a:buFont typeface="+mj-lt"/>
              <a:buAutoNum type="arabicPeriod"/>
            </a:pPr>
            <a:r>
              <a:rPr lang="en-US" dirty="0" smtClean="0"/>
              <a:t>Use the cost map for subdivision and/or scheduling in order to balance the load between workers</a:t>
            </a:r>
          </a:p>
          <a:p>
            <a:pPr marL="514350" indent="-514350">
              <a:buFont typeface="+mj-lt"/>
              <a:buAutoNum type="arabicPeriod"/>
            </a:pPr>
            <a:r>
              <a:rPr lang="en-US" dirty="0" smtClean="0"/>
              <a:t>A dynamic load balancing scheme improves balancing after the initial tiles assignment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Generate the Cost Map</a:t>
            </a:r>
            <a:br>
              <a:rPr lang="it-IT" dirty="0" smtClean="0"/>
            </a:br>
            <a:r>
              <a:rPr lang="it-IT" dirty="0" smtClean="0"/>
              <a:t>Image-space Sampling</a:t>
            </a:r>
            <a:endParaRPr lang="it-IT" dirty="0"/>
          </a:p>
        </p:txBody>
      </p:sp>
      <p:grpSp>
        <p:nvGrpSpPr>
          <p:cNvPr id="3" name="Gruppo 142"/>
          <p:cNvGrpSpPr/>
          <p:nvPr/>
        </p:nvGrpSpPr>
        <p:grpSpPr>
          <a:xfrm>
            <a:off x="1842590" y="1268760"/>
            <a:ext cx="5105674" cy="4967278"/>
            <a:chOff x="1320799" y="319110"/>
            <a:chExt cx="6500813" cy="6324600"/>
          </a:xfrm>
        </p:grpSpPr>
        <p:pic>
          <p:nvPicPr>
            <p:cNvPr id="97" name="Picture 2"/>
            <p:cNvPicPr>
              <a:picLocks noChangeAspect="1" noChangeArrowheads="1"/>
            </p:cNvPicPr>
            <p:nvPr/>
          </p:nvPicPr>
          <p:blipFill>
            <a:blip r:embed="rId3" cstate="print"/>
            <a:srcRect/>
            <a:stretch>
              <a:fillRect/>
            </a:stretch>
          </p:blipFill>
          <p:spPr bwMode="auto">
            <a:xfrm>
              <a:off x="1320799" y="319110"/>
              <a:ext cx="6500813" cy="6324600"/>
            </a:xfrm>
            <a:prstGeom prst="rect">
              <a:avLst/>
            </a:prstGeom>
            <a:noFill/>
            <a:ln w="9525">
              <a:noFill/>
              <a:miter lim="800000"/>
              <a:headEnd/>
              <a:tailEnd/>
            </a:ln>
          </p:spPr>
        </p:pic>
        <p:sp>
          <p:nvSpPr>
            <p:cNvPr id="98" name="Ovale 97"/>
            <p:cNvSpPr/>
            <p:nvPr/>
          </p:nvSpPr>
          <p:spPr>
            <a:xfrm rot="11151748">
              <a:off x="5433652" y="2343507"/>
              <a:ext cx="1317028" cy="849144"/>
            </a:xfrm>
            <a:prstGeom prst="ellipse">
              <a:avLst/>
            </a:prstGeom>
            <a:solidFill>
              <a:schemeClr val="accent1">
                <a:alpha val="39000"/>
              </a:schemeClr>
            </a:solidFill>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9" name="Ovale 98"/>
            <p:cNvSpPr/>
            <p:nvPr/>
          </p:nvSpPr>
          <p:spPr>
            <a:xfrm rot="11151748">
              <a:off x="6155710" y="3071293"/>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0" name="Ovale 99"/>
            <p:cNvSpPr/>
            <p:nvPr/>
          </p:nvSpPr>
          <p:spPr>
            <a:xfrm rot="11151748">
              <a:off x="5894252" y="2362325"/>
              <a:ext cx="101309" cy="106979"/>
            </a:xfrm>
            <a:prstGeom prst="ellipse">
              <a:avLst/>
            </a:prstGeom>
            <a:solidFill>
              <a:schemeClr val="accent4">
                <a:lumMod val="60000"/>
                <a:lumOff val="40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1" name="Ovale 100"/>
            <p:cNvSpPr/>
            <p:nvPr/>
          </p:nvSpPr>
          <p:spPr>
            <a:xfrm rot="11151748">
              <a:off x="6464543" y="2762980"/>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2" name="Ovale 101"/>
            <p:cNvSpPr/>
            <p:nvPr/>
          </p:nvSpPr>
          <p:spPr>
            <a:xfrm rot="11151748">
              <a:off x="5965690" y="2219449"/>
              <a:ext cx="101309" cy="106979"/>
            </a:xfrm>
            <a:prstGeom prst="ellipse">
              <a:avLst/>
            </a:prstGeom>
            <a:solidFill>
              <a:schemeClr val="accent2">
                <a:lumMod val="60000"/>
                <a:lumOff val="40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3" name="Ovale 102"/>
            <p:cNvSpPr/>
            <p:nvPr/>
          </p:nvSpPr>
          <p:spPr>
            <a:xfrm rot="11151748">
              <a:off x="5608055" y="2307907"/>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4" name="Ovale 103"/>
            <p:cNvSpPr/>
            <p:nvPr/>
          </p:nvSpPr>
          <p:spPr>
            <a:xfrm rot="11151748">
              <a:off x="5711263" y="2810818"/>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5" name="Ovale 104"/>
            <p:cNvSpPr/>
            <p:nvPr/>
          </p:nvSpPr>
          <p:spPr>
            <a:xfrm rot="11151748">
              <a:off x="6364751" y="3114628"/>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6" name="Ovale 105"/>
            <p:cNvSpPr/>
            <p:nvPr/>
          </p:nvSpPr>
          <p:spPr>
            <a:xfrm rot="11151748">
              <a:off x="6079749" y="2591017"/>
              <a:ext cx="101309" cy="106979"/>
            </a:xfrm>
            <a:prstGeom prst="ellipse">
              <a:avLst/>
            </a:prstGeom>
            <a:solidFill>
              <a:schemeClr val="accent4">
                <a:lumMod val="60000"/>
                <a:lumOff val="40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7" name="Ovale 106"/>
            <p:cNvSpPr/>
            <p:nvPr/>
          </p:nvSpPr>
          <p:spPr>
            <a:xfrm rot="11151748">
              <a:off x="6260114" y="2787643"/>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8" name="Ovale 107"/>
            <p:cNvSpPr/>
            <p:nvPr/>
          </p:nvSpPr>
          <p:spPr>
            <a:xfrm rot="11151748">
              <a:off x="5839402" y="3027448"/>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9" name="Ovale 108"/>
            <p:cNvSpPr/>
            <p:nvPr/>
          </p:nvSpPr>
          <p:spPr>
            <a:xfrm rot="11151748">
              <a:off x="5943904" y="2801241"/>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0" name="Ovale 109"/>
            <p:cNvSpPr/>
            <p:nvPr/>
          </p:nvSpPr>
          <p:spPr>
            <a:xfrm rot="11151748">
              <a:off x="5769582" y="2545679"/>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1" name="Ovale 110"/>
            <p:cNvSpPr/>
            <p:nvPr/>
          </p:nvSpPr>
          <p:spPr>
            <a:xfrm rot="11151748">
              <a:off x="6329612" y="2546655"/>
              <a:ext cx="101309" cy="106979"/>
            </a:xfrm>
            <a:prstGeom prst="ellipse">
              <a:avLst/>
            </a:prstGeom>
            <a:solidFill>
              <a:schemeClr val="accent4">
                <a:lumMod val="60000"/>
                <a:lumOff val="40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2" name="Ovale 111"/>
            <p:cNvSpPr/>
            <p:nvPr/>
          </p:nvSpPr>
          <p:spPr>
            <a:xfrm rot="11151748">
              <a:off x="6117379" y="2419940"/>
              <a:ext cx="101309" cy="106979"/>
            </a:xfrm>
            <a:prstGeom prst="ellipse">
              <a:avLst/>
            </a:prstGeom>
            <a:solidFill>
              <a:schemeClr val="accent4">
                <a:lumMod val="60000"/>
                <a:lumOff val="40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3" name="Ovale 112"/>
            <p:cNvSpPr/>
            <p:nvPr/>
          </p:nvSpPr>
          <p:spPr>
            <a:xfrm rot="11151748">
              <a:off x="6388182" y="2930919"/>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4" name="Ovale 113"/>
            <p:cNvSpPr/>
            <p:nvPr/>
          </p:nvSpPr>
          <p:spPr>
            <a:xfrm rot="11151748">
              <a:off x="5566294" y="2644398"/>
              <a:ext cx="101309" cy="106979"/>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15" name="Connettore 2 114"/>
            <p:cNvCxnSpPr/>
            <p:nvPr/>
          </p:nvCxnSpPr>
          <p:spPr>
            <a:xfrm rot="16200000" flipH="1">
              <a:off x="5564278" y="2349576"/>
              <a:ext cx="801526" cy="5000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CasellaDiTesto 115"/>
            <p:cNvSpPr txBox="1"/>
            <p:nvPr/>
          </p:nvSpPr>
          <p:spPr>
            <a:xfrm rot="11151748">
              <a:off x="6017327" y="2445210"/>
              <a:ext cx="118902" cy="455629"/>
            </a:xfrm>
            <a:prstGeom prst="rect">
              <a:avLst/>
            </a:prstGeom>
            <a:noFill/>
          </p:spPr>
          <p:txBody>
            <a:bodyPr wrap="none" rtlCol="0">
              <a:spAutoFit/>
            </a:bodyPr>
            <a:lstStyle/>
            <a:p>
              <a:endParaRPr lang="it-IT" sz="2000" b="1" dirty="0" smtClean="0">
                <a:solidFill>
                  <a:schemeClr val="accent2"/>
                </a:solidFill>
              </a:endParaRPr>
            </a:p>
            <a:p>
              <a:endParaRPr lang="it-IT" sz="2000" b="1" dirty="0">
                <a:solidFill>
                  <a:schemeClr val="accent2"/>
                </a:solidFill>
              </a:endParaRPr>
            </a:p>
          </p:txBody>
        </p:sp>
        <p:sp>
          <p:nvSpPr>
            <p:cNvPr id="117" name="Ovale 116"/>
            <p:cNvSpPr/>
            <p:nvPr/>
          </p:nvSpPr>
          <p:spPr>
            <a:xfrm rot="10800000" flipH="1" flipV="1">
              <a:off x="3000364" y="1928803"/>
              <a:ext cx="1285884" cy="1214446"/>
            </a:xfrm>
            <a:prstGeom prst="ellipse">
              <a:avLst/>
            </a:prstGeom>
            <a:solidFill>
              <a:schemeClr val="accent1">
                <a:alpha val="39000"/>
              </a:schemeClr>
            </a:solidFill>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8" name="Ovale 117"/>
            <p:cNvSpPr/>
            <p:nvPr/>
          </p:nvSpPr>
          <p:spPr>
            <a:xfrm rot="21240301" flipH="1" flipV="1">
              <a:off x="3720967" y="2934046"/>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9" name="Ovale 118"/>
            <p:cNvSpPr/>
            <p:nvPr/>
          </p:nvSpPr>
          <p:spPr>
            <a:xfrm rot="21240301" flipH="1" flipV="1">
              <a:off x="3292340" y="2148227"/>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e 119"/>
            <p:cNvSpPr/>
            <p:nvPr/>
          </p:nvSpPr>
          <p:spPr>
            <a:xfrm rot="21240301" flipH="1" flipV="1">
              <a:off x="3863845" y="2719731"/>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1" name="Ovale 120"/>
            <p:cNvSpPr/>
            <p:nvPr/>
          </p:nvSpPr>
          <p:spPr>
            <a:xfrm rot="21240301" flipH="1" flipV="1">
              <a:off x="3720968" y="1933914"/>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2" name="Ovale 121"/>
            <p:cNvSpPr/>
            <p:nvPr/>
          </p:nvSpPr>
          <p:spPr>
            <a:xfrm rot="21240301" flipH="1" flipV="1">
              <a:off x="3149464" y="2291104"/>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3" name="Ovale 122"/>
            <p:cNvSpPr/>
            <p:nvPr/>
          </p:nvSpPr>
          <p:spPr>
            <a:xfrm rot="21240301" flipH="1" flipV="1">
              <a:off x="3274709" y="2776767"/>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4" name="Ovale 123"/>
            <p:cNvSpPr/>
            <p:nvPr/>
          </p:nvSpPr>
          <p:spPr>
            <a:xfrm rot="21240301" flipH="1" flipV="1">
              <a:off x="4078157" y="2576855"/>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5" name="Ovale 124"/>
            <p:cNvSpPr/>
            <p:nvPr/>
          </p:nvSpPr>
          <p:spPr>
            <a:xfrm rot="21240301" flipH="1" flipV="1">
              <a:off x="3720968" y="2505417"/>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6" name="Ovale 125"/>
            <p:cNvSpPr/>
            <p:nvPr/>
          </p:nvSpPr>
          <p:spPr>
            <a:xfrm rot="21240301" flipH="1" flipV="1">
              <a:off x="3935282" y="2934045"/>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7" name="Ovale 126"/>
            <p:cNvSpPr/>
            <p:nvPr/>
          </p:nvSpPr>
          <p:spPr>
            <a:xfrm rot="21240301" flipH="1" flipV="1">
              <a:off x="3455902" y="2997075"/>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8" name="Ovale 127"/>
            <p:cNvSpPr/>
            <p:nvPr/>
          </p:nvSpPr>
          <p:spPr>
            <a:xfrm rot="21240301" flipH="1" flipV="1">
              <a:off x="3516828" y="2775905"/>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9" name="Ovale 128"/>
            <p:cNvSpPr/>
            <p:nvPr/>
          </p:nvSpPr>
          <p:spPr>
            <a:xfrm rot="21240301" flipH="1" flipV="1">
              <a:off x="3363950" y="2473286"/>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0" name="Ovale 129"/>
            <p:cNvSpPr/>
            <p:nvPr/>
          </p:nvSpPr>
          <p:spPr>
            <a:xfrm rot="21240301" flipH="1" flipV="1">
              <a:off x="4006721" y="2219665"/>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1" name="Ovale 130"/>
            <p:cNvSpPr/>
            <p:nvPr/>
          </p:nvSpPr>
          <p:spPr>
            <a:xfrm rot="21240301" flipH="1" flipV="1">
              <a:off x="3649530" y="2148228"/>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2" name="Ovale 131"/>
            <p:cNvSpPr/>
            <p:nvPr/>
          </p:nvSpPr>
          <p:spPr>
            <a:xfrm rot="21240301" flipH="1" flipV="1">
              <a:off x="3149465" y="2084787"/>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3" name="Ovale 132"/>
            <p:cNvSpPr/>
            <p:nvPr/>
          </p:nvSpPr>
          <p:spPr>
            <a:xfrm rot="21240301" flipH="1" flipV="1">
              <a:off x="3142564" y="2578327"/>
              <a:ext cx="104409" cy="124655"/>
            </a:xfrm>
            <a:prstGeom prst="ellipse">
              <a:avLst/>
            </a:prstGeom>
            <a:solidFill>
              <a:schemeClr val="bg1">
                <a:lumMod val="75000"/>
              </a:schemeClr>
            </a:solidFill>
            <a:ln>
              <a:noFill/>
            </a:ln>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34" name="Connettore 2 133"/>
            <p:cNvCxnSpPr/>
            <p:nvPr/>
          </p:nvCxnSpPr>
          <p:spPr>
            <a:xfrm rot="16200000" flipH="1">
              <a:off x="3286116" y="2071678"/>
              <a:ext cx="428628" cy="1428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Connettore 1 134"/>
            <p:cNvCxnSpPr>
              <a:stCxn id="136" idx="0"/>
              <a:endCxn id="122" idx="6"/>
            </p:cNvCxnSpPr>
            <p:nvPr/>
          </p:nvCxnSpPr>
          <p:spPr>
            <a:xfrm rot="5400000" flipH="1" flipV="1">
              <a:off x="2186536" y="2239332"/>
              <a:ext cx="843661" cy="10827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CasellaDiTesto 135"/>
            <p:cNvSpPr txBox="1"/>
            <p:nvPr/>
          </p:nvSpPr>
          <p:spPr>
            <a:xfrm>
              <a:off x="1632409" y="3202544"/>
              <a:ext cx="869149" cy="369332"/>
            </a:xfrm>
            <a:prstGeom prst="rect">
              <a:avLst/>
            </a:prstGeom>
            <a:noFill/>
          </p:spPr>
          <p:txBody>
            <a:bodyPr wrap="none" rtlCol="0">
              <a:spAutoFit/>
            </a:bodyPr>
            <a:lstStyle/>
            <a:p>
              <a:r>
                <a:rPr lang="it-IT" dirty="0" smtClean="0">
                  <a:solidFill>
                    <a:schemeClr val="bg1"/>
                  </a:solidFill>
                  <a:latin typeface="Segoe UI" pitchFamily="34" charset="0"/>
                  <a:cs typeface="Segoe UI" pitchFamily="34" charset="0"/>
                </a:rPr>
                <a:t>diffuse</a:t>
              </a:r>
              <a:endParaRPr lang="it-IT" dirty="0">
                <a:solidFill>
                  <a:schemeClr val="bg1"/>
                </a:solidFill>
                <a:latin typeface="Segoe UI" pitchFamily="34" charset="0"/>
                <a:cs typeface="Segoe UI" pitchFamily="34" charset="0"/>
              </a:endParaRPr>
            </a:p>
          </p:txBody>
        </p:sp>
        <p:sp>
          <p:nvSpPr>
            <p:cNvPr id="137" name="CasellaDiTesto 136"/>
            <p:cNvSpPr txBox="1"/>
            <p:nvPr/>
          </p:nvSpPr>
          <p:spPr>
            <a:xfrm>
              <a:off x="4500562" y="3714752"/>
              <a:ext cx="1029449" cy="369332"/>
            </a:xfrm>
            <a:prstGeom prst="rect">
              <a:avLst/>
            </a:prstGeom>
            <a:noFill/>
            <a:ln>
              <a:noFill/>
            </a:ln>
          </p:spPr>
          <p:txBody>
            <a:bodyPr wrap="none" rtlCol="0">
              <a:spAutoFit/>
            </a:bodyPr>
            <a:lstStyle/>
            <a:p>
              <a:r>
                <a:rPr lang="it-IT" dirty="0" smtClean="0">
                  <a:solidFill>
                    <a:schemeClr val="bg1"/>
                  </a:solidFill>
                  <a:latin typeface="Segoe UI" pitchFamily="34" charset="0"/>
                  <a:cs typeface="Segoe UI" pitchFamily="34" charset="0"/>
                </a:rPr>
                <a:t>specular</a:t>
              </a:r>
              <a:endParaRPr lang="it-IT" dirty="0">
                <a:solidFill>
                  <a:schemeClr val="bg1"/>
                </a:solidFill>
                <a:latin typeface="Segoe UI" pitchFamily="34" charset="0"/>
                <a:cs typeface="Segoe UI" pitchFamily="34" charset="0"/>
              </a:endParaRPr>
            </a:p>
          </p:txBody>
        </p:sp>
        <p:cxnSp>
          <p:nvCxnSpPr>
            <p:cNvPr id="138" name="Connettore 1 137"/>
            <p:cNvCxnSpPr>
              <a:stCxn id="137" idx="0"/>
              <a:endCxn id="106" idx="7"/>
            </p:cNvCxnSpPr>
            <p:nvPr/>
          </p:nvCxnSpPr>
          <p:spPr>
            <a:xfrm rot="5400000" flipH="1" flipV="1">
              <a:off x="5034959" y="2658802"/>
              <a:ext cx="1036279" cy="10756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Connettore 1 138"/>
            <p:cNvCxnSpPr>
              <a:stCxn id="102" idx="4"/>
            </p:cNvCxnSpPr>
            <p:nvPr/>
          </p:nvCxnSpPr>
          <p:spPr>
            <a:xfrm rot="5400000" flipH="1" flipV="1">
              <a:off x="6008696" y="1656162"/>
              <a:ext cx="576679" cy="5504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CasellaDiTesto 139"/>
            <p:cNvSpPr txBox="1"/>
            <p:nvPr/>
          </p:nvSpPr>
          <p:spPr>
            <a:xfrm>
              <a:off x="6514474" y="915033"/>
              <a:ext cx="1234825" cy="646331"/>
            </a:xfrm>
            <a:prstGeom prst="rect">
              <a:avLst/>
            </a:prstGeom>
            <a:noFill/>
          </p:spPr>
          <p:txBody>
            <a:bodyPr wrap="none" rtlCol="0">
              <a:spAutoFit/>
            </a:bodyPr>
            <a:lstStyle/>
            <a:p>
              <a:pPr algn="ctr"/>
              <a:r>
                <a:rPr lang="it-IT" dirty="0" smtClean="0">
                  <a:solidFill>
                    <a:schemeClr val="bg1"/>
                  </a:solidFill>
                  <a:latin typeface="Segoe UI" pitchFamily="34" charset="0"/>
                  <a:cs typeface="Segoe UI" pitchFamily="34" charset="0"/>
                </a:rPr>
                <a:t>multiple</a:t>
              </a:r>
              <a:br>
                <a:rPr lang="it-IT" dirty="0" smtClean="0">
                  <a:solidFill>
                    <a:schemeClr val="bg1"/>
                  </a:solidFill>
                  <a:latin typeface="Segoe UI" pitchFamily="34" charset="0"/>
                  <a:cs typeface="Segoe UI" pitchFamily="34" charset="0"/>
                </a:rPr>
              </a:br>
              <a:r>
                <a:rPr lang="it-IT" dirty="0" smtClean="0">
                  <a:solidFill>
                    <a:schemeClr val="bg1"/>
                  </a:solidFill>
                  <a:latin typeface="Segoe UI" pitchFamily="34" charset="0"/>
                  <a:cs typeface="Segoe UI" pitchFamily="34" charset="0"/>
                </a:rPr>
                <a:t>reflections</a:t>
              </a:r>
              <a:endParaRPr lang="it-IT" dirty="0">
                <a:solidFill>
                  <a:schemeClr val="bg1"/>
                </a:solidFill>
                <a:latin typeface="Segoe UI" pitchFamily="34" charset="0"/>
                <a:cs typeface="Segoe UI"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Cost Map Generation </a:t>
            </a:r>
            <a:r>
              <a:rPr lang="it-IT" dirty="0" smtClean="0"/>
              <a:t>Algorithm</a:t>
            </a:r>
            <a:br>
              <a:rPr lang="it-IT" dirty="0" smtClean="0"/>
            </a:br>
            <a:r>
              <a:rPr lang="it-IT" dirty="0" smtClean="0"/>
              <a:t>For each pixel</a:t>
            </a:r>
            <a:endParaRPr lang="it-IT" dirty="0"/>
          </a:p>
        </p:txBody>
      </p:sp>
      <p:sp>
        <p:nvSpPr>
          <p:cNvPr id="3" name="Segnaposto contenuto 2"/>
          <p:cNvSpPr>
            <a:spLocks noGrp="1"/>
          </p:cNvSpPr>
          <p:nvPr>
            <p:ph idx="1"/>
          </p:nvPr>
        </p:nvSpPr>
        <p:spPr>
          <a:xfrm>
            <a:off x="457200" y="1285861"/>
            <a:ext cx="8229600" cy="5095467"/>
          </a:xfrm>
        </p:spPr>
        <p:txBody>
          <a:bodyPr>
            <a:normAutofit fontScale="85000" lnSpcReduction="20000"/>
          </a:bodyPr>
          <a:lstStyle/>
          <a:p>
            <a:pPr marL="514350" indent="-514350">
              <a:buFont typeface="+mj-lt"/>
              <a:buAutoNum type="arabicPeriod"/>
            </a:pPr>
            <a:r>
              <a:rPr lang="en-US" dirty="0" smtClean="0"/>
              <a:t>Add a basic </a:t>
            </a:r>
            <a:r>
              <a:rPr lang="en-US" dirty="0" err="1" smtClean="0"/>
              <a:t>shader</a:t>
            </a:r>
            <a:r>
              <a:rPr lang="en-US" dirty="0" smtClean="0"/>
              <a:t> cost for the hit surface</a:t>
            </a:r>
          </a:p>
          <a:p>
            <a:pPr marL="514350" indent="-514350">
              <a:buFont typeface="+mj-lt"/>
              <a:buAutoNum type="arabicPeriod"/>
            </a:pPr>
            <a:r>
              <a:rPr lang="en-US" dirty="0" smtClean="0"/>
              <a:t>If reflective, compute sampling</a:t>
            </a:r>
          </a:p>
          <a:p>
            <a:pPr marL="914400" lvl="1" indent="-514350">
              <a:buFont typeface="+mj-lt"/>
              <a:buAutoNum type="arabicPeriod"/>
            </a:pPr>
            <a:r>
              <a:rPr lang="en-US" dirty="0" smtClean="0"/>
              <a:t>Compute the sampling pattern</a:t>
            </a:r>
          </a:p>
          <a:p>
            <a:pPr marL="914400" lvl="1" indent="-514350">
              <a:buFont typeface="+mj-lt"/>
              <a:buAutoNum type="arabicPeriod"/>
            </a:pPr>
            <a:r>
              <a:rPr lang="en-US" dirty="0" smtClean="0"/>
              <a:t>For each sample, do a visibility check by using the reflection cone</a:t>
            </a:r>
          </a:p>
          <a:p>
            <a:pPr marL="1314450" lvl="2" indent="-514350">
              <a:buFont typeface="+mj-lt"/>
              <a:buAutoNum type="arabicPeriod"/>
            </a:pPr>
            <a:r>
              <a:rPr lang="en-US" dirty="0" smtClean="0"/>
              <a:t>If visible, add the cost of the reflected surface</a:t>
            </a:r>
          </a:p>
          <a:p>
            <a:pPr marL="1314450" lvl="2" indent="-514350">
              <a:buFont typeface="+mj-lt"/>
              <a:buAutoNum type="arabicPeriod"/>
            </a:pPr>
            <a:r>
              <a:rPr lang="en-US" dirty="0" smtClean="0"/>
              <a:t>If the hit surfaces is reflective, add a penalty cost</a:t>
            </a:r>
          </a:p>
          <a:p>
            <a:pPr marL="1314450" lvl="2" indent="-514350">
              <a:buFont typeface="+mj-lt"/>
              <a:buAutoNum type="arabicPeriod"/>
            </a:pPr>
            <a:r>
              <a:rPr lang="en-US" dirty="0" smtClean="0"/>
              <a:t>If the reflection cone of the hit surface hit the first one, add a penalty cost</a:t>
            </a:r>
          </a:p>
          <a:p>
            <a:pPr marL="914400" lvl="1" indent="-514350">
              <a:buFont typeface="+mj-lt"/>
              <a:buAutoNum type="arabicPeriod"/>
            </a:pPr>
            <a:r>
              <a:rPr lang="en-US" dirty="0" smtClean="0"/>
              <a:t>Gather samples contributions</a:t>
            </a:r>
          </a:p>
          <a:p>
            <a:pPr marL="514350" indent="-514350">
              <a:buFont typeface="+mj-lt"/>
              <a:buAutoNum type="arabicPeriod"/>
            </a:pPr>
            <a:r>
              <a:rPr lang="en-US" dirty="0" smtClean="0"/>
              <a:t>Use a edge detection filter to raise the cost of “border areas”</a:t>
            </a:r>
          </a:p>
          <a:p>
            <a:pPr marL="800100" lvl="2" indent="0">
              <a:buNone/>
            </a:pPr>
            <a:r>
              <a:rPr lang="en-US" dirty="0" smtClean="0"/>
              <a:t>Ray-packets falling there need to be split and have a </a:t>
            </a:r>
            <a:r>
              <a:rPr lang="en-US" dirty="0"/>
              <a:t>higher cost </a:t>
            </a:r>
            <a:r>
              <a:rPr lang="en-US" dirty="0" smtClean="0"/>
              <a:t>(remarkable only </a:t>
            </a:r>
            <a:r>
              <a:rPr lang="en-US" dirty="0"/>
              <a:t>for </a:t>
            </a:r>
            <a:r>
              <a:rPr lang="en-US" dirty="0" err="1"/>
              <a:t>Whitted</a:t>
            </a:r>
            <a:r>
              <a:rPr lang="en-US" dirty="0"/>
              <a:t>)</a:t>
            </a:r>
            <a:endParaRPr lang="en-US" dirty="0" smtClean="0"/>
          </a:p>
          <a:p>
            <a:pPr marL="514350" indent="-514350">
              <a:buFont typeface="+mj-lt"/>
              <a:buAutoNum type="arabicPeriod"/>
            </a:pP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Pattern</a:t>
            </a:r>
            <a:endParaRPr lang="en-US" dirty="0"/>
          </a:p>
        </p:txBody>
      </p:sp>
      <p:sp>
        <p:nvSpPr>
          <p:cNvPr id="3" name="Content Placeholder 2"/>
          <p:cNvSpPr>
            <a:spLocks noGrp="1"/>
          </p:cNvSpPr>
          <p:nvPr>
            <p:ph idx="1"/>
          </p:nvPr>
        </p:nvSpPr>
        <p:spPr>
          <a:xfrm>
            <a:off x="457200" y="3284984"/>
            <a:ext cx="8229600" cy="2572910"/>
          </a:xfrm>
        </p:spPr>
        <p:txBody>
          <a:bodyPr>
            <a:normAutofit fontScale="85000" lnSpcReduction="10000"/>
          </a:bodyPr>
          <a:lstStyle/>
          <a:p>
            <a:pPr marL="285750" indent="-285750"/>
            <a:r>
              <a:rPr lang="en-US" dirty="0"/>
              <a:t>At ﬁrst, an uniformly distributed set of points is generated (a) </a:t>
            </a:r>
          </a:p>
          <a:p>
            <a:pPr marL="285750" indent="-285750"/>
            <a:r>
              <a:rPr lang="en-US" dirty="0"/>
              <a:t>According to the shading properties, the pattern is scaled (b) and translated to the origin (c) </a:t>
            </a:r>
          </a:p>
          <a:p>
            <a:pPr marL="285750" indent="-285750"/>
            <a:r>
              <a:rPr lang="en-US" dirty="0" smtClean="0"/>
              <a:t>Lastly, </a:t>
            </a:r>
            <a:r>
              <a:rPr lang="en-US" dirty="0"/>
              <a:t>it is transformed according to the projection of the reﬂection vector in the image </a:t>
            </a:r>
            <a:r>
              <a:rPr lang="en-US" dirty="0" smtClean="0"/>
              <a:t>plane (</a:t>
            </a:r>
            <a:r>
              <a:rPr lang="en-US" dirty="0"/>
              <a:t>d)</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183" y="1436180"/>
            <a:ext cx="6192688" cy="16895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3632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Cost Map Results (1)</a:t>
            </a:r>
            <a:endParaRPr lang="it-IT" dirty="0"/>
          </a:p>
        </p:txBody>
      </p:sp>
      <p:sp>
        <p:nvSpPr>
          <p:cNvPr id="3" name="Segnaposto contenuto 2"/>
          <p:cNvSpPr>
            <a:spLocks noGrp="1"/>
          </p:cNvSpPr>
          <p:nvPr>
            <p:ph idx="1"/>
          </p:nvPr>
        </p:nvSpPr>
        <p:spPr/>
        <p:txBody>
          <a:bodyPr/>
          <a:lstStyle/>
          <a:p>
            <a:endParaRPr lang="it-IT"/>
          </a:p>
        </p:txBody>
      </p:sp>
      <p:sp>
        <p:nvSpPr>
          <p:cNvPr id="4" name="Segnaposto contenuto 2"/>
          <p:cNvSpPr txBox="1">
            <a:spLocks/>
          </p:cNvSpPr>
          <p:nvPr/>
        </p:nvSpPr>
        <p:spPr>
          <a:xfrm>
            <a:off x="448884" y="5252951"/>
            <a:ext cx="8229600" cy="768337"/>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comparison of the real cost (left) and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our GPU-based cost estimate (right)</a:t>
            </a: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124744"/>
            <a:ext cx="4095750" cy="4095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35302" y="1124745"/>
            <a:ext cx="4095750" cy="4095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Cost Map Results (2)</a:t>
            </a:r>
            <a:endParaRPr lang="it-IT" dirty="0"/>
          </a:p>
        </p:txBody>
      </p:sp>
      <p:sp>
        <p:nvSpPr>
          <p:cNvPr id="11" name="Content Placeholder 10"/>
          <p:cNvSpPr>
            <a:spLocks noGrp="1"/>
          </p:cNvSpPr>
          <p:nvPr>
            <p:ph idx="1"/>
          </p:nvPr>
        </p:nvSpPr>
        <p:spPr/>
        <p:txBody>
          <a:bodyPr/>
          <a:lstStyle/>
          <a:p>
            <a:endParaRPr lang="en-US"/>
          </a:p>
        </p:txBody>
      </p:sp>
      <p:pic>
        <p:nvPicPr>
          <p:cNvPr id="5" name="Picture 3"/>
          <p:cNvPicPr>
            <a:picLocks noChangeAspect="1" noChangeArrowheads="1"/>
          </p:cNvPicPr>
          <p:nvPr/>
        </p:nvPicPr>
        <p:blipFill>
          <a:blip r:embed="rId3" cstate="print"/>
          <a:srcRect/>
          <a:stretch>
            <a:fillRect/>
          </a:stretch>
        </p:blipFill>
        <p:spPr bwMode="auto">
          <a:xfrm>
            <a:off x="3253179" y="1154960"/>
            <a:ext cx="2663120" cy="260070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014109" y="1154960"/>
            <a:ext cx="2638494" cy="2576654"/>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467544" y="1154960"/>
            <a:ext cx="2668468" cy="2605926"/>
          </a:xfrm>
          <a:prstGeom prst="rect">
            <a:avLst/>
          </a:prstGeom>
          <a:noFill/>
          <a:ln w="9525">
            <a:noFill/>
            <a:miter lim="800000"/>
            <a:headEnd/>
            <a:tailEnd/>
          </a:ln>
        </p:spPr>
      </p:pic>
      <p:pic>
        <p:nvPicPr>
          <p:cNvPr id="8" name="Picture 7"/>
          <p:cNvPicPr>
            <a:picLocks noChangeAspect="1" noChangeArrowheads="1"/>
          </p:cNvPicPr>
          <p:nvPr/>
        </p:nvPicPr>
        <p:blipFill>
          <a:blip r:embed="rId6" cstate="print"/>
          <a:srcRect/>
          <a:stretch>
            <a:fillRect/>
          </a:stretch>
        </p:blipFill>
        <p:spPr bwMode="auto">
          <a:xfrm>
            <a:off x="467545" y="3856876"/>
            <a:ext cx="2668468" cy="2668468"/>
          </a:xfrm>
          <a:prstGeom prst="rect">
            <a:avLst/>
          </a:prstGeom>
          <a:noFill/>
          <a:ln w="9525">
            <a:noFill/>
            <a:miter lim="800000"/>
            <a:headEnd/>
            <a:tailEnd/>
          </a:ln>
        </p:spPr>
      </p:pic>
      <p:pic>
        <p:nvPicPr>
          <p:cNvPr id="9" name="Picture 3"/>
          <p:cNvPicPr>
            <a:picLocks noChangeAspect="1" noChangeArrowheads="1"/>
          </p:cNvPicPr>
          <p:nvPr/>
        </p:nvPicPr>
        <p:blipFill>
          <a:blip r:embed="rId7" cstate="print"/>
          <a:srcRect/>
          <a:stretch>
            <a:fillRect/>
          </a:stretch>
        </p:blipFill>
        <p:spPr bwMode="auto">
          <a:xfrm>
            <a:off x="3222185" y="3866897"/>
            <a:ext cx="2694114" cy="2641495"/>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a:stretch>
            <a:fillRect/>
          </a:stretch>
        </p:blipFill>
        <p:spPr bwMode="auto">
          <a:xfrm>
            <a:off x="6014110" y="3856877"/>
            <a:ext cx="2638494" cy="2638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and Error Analysis</a:t>
            </a:r>
            <a:endParaRPr lang="en-US" dirty="0"/>
          </a:p>
        </p:txBody>
      </p:sp>
      <p:sp>
        <p:nvSpPr>
          <p:cNvPr id="3" name="Content Placeholder 2"/>
          <p:cNvSpPr>
            <a:spLocks noGrp="1"/>
          </p:cNvSpPr>
          <p:nvPr>
            <p:ph idx="1"/>
          </p:nvPr>
        </p:nvSpPr>
        <p:spPr>
          <a:xfrm>
            <a:off x="457200" y="3789040"/>
            <a:ext cx="8229600" cy="2808312"/>
          </a:xfrm>
        </p:spPr>
        <p:txBody>
          <a:bodyPr>
            <a:normAutofit fontScale="85000" lnSpcReduction="20000"/>
          </a:bodyPr>
          <a:lstStyle/>
          <a:p>
            <a:r>
              <a:rPr lang="en-US" dirty="0" smtClean="0"/>
              <a:t>Off-screen geometry problem (under-estimation due to secondary rays falling out of the screen)</a:t>
            </a:r>
          </a:p>
          <a:p>
            <a:r>
              <a:rPr lang="en-US" dirty="0" smtClean="0"/>
              <a:t>Low sampling rate (under-estimation)</a:t>
            </a:r>
          </a:p>
          <a:p>
            <a:r>
              <a:rPr lang="en-US" dirty="0" smtClean="0"/>
              <a:t>Cost estimation error analysis</a:t>
            </a:r>
          </a:p>
          <a:p>
            <a:pPr lvl="1"/>
            <a:r>
              <a:rPr lang="en-US" dirty="0" smtClean="0"/>
              <a:t>(+) Cornell scene: 86% of the predictions fall in the first approximation interval (+/−5% of the real packet time)</a:t>
            </a:r>
          </a:p>
          <a:p>
            <a:pPr lvl="1"/>
            <a:r>
              <a:rPr lang="en-US" dirty="0" smtClean="0"/>
              <a:t>(-) </a:t>
            </a:r>
            <a:r>
              <a:rPr lang="en-US" dirty="0" err="1" smtClean="0"/>
              <a:t>Ekklesiasterion</a:t>
            </a:r>
            <a:r>
              <a:rPr lang="en-US" dirty="0" smtClean="0"/>
              <a:t> scene: 57%</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196752"/>
            <a:ext cx="2448272" cy="24482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3466" y="1196752"/>
            <a:ext cx="2432670" cy="24326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66048" y="1196752"/>
            <a:ext cx="2438400" cy="2438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88988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Outline</a:t>
            </a:r>
            <a:endParaRPr lang="it-IT" dirty="0"/>
          </a:p>
        </p:txBody>
      </p:sp>
      <p:sp>
        <p:nvSpPr>
          <p:cNvPr id="3" name="Segnaposto contenuto 2"/>
          <p:cNvSpPr>
            <a:spLocks noGrp="1"/>
          </p:cNvSpPr>
          <p:nvPr>
            <p:ph idx="1"/>
          </p:nvPr>
        </p:nvSpPr>
        <p:spPr/>
        <p:txBody>
          <a:bodyPr>
            <a:normAutofit/>
          </a:bodyPr>
          <a:lstStyle/>
          <a:p>
            <a:r>
              <a:rPr lang="it-IT" dirty="0" smtClean="0"/>
              <a:t>Motivation</a:t>
            </a:r>
            <a:endParaRPr lang="it-IT" dirty="0" smtClean="0"/>
          </a:p>
          <a:p>
            <a:r>
              <a:rPr lang="it-IT" dirty="0" smtClean="0"/>
              <a:t>Parallel </a:t>
            </a:r>
            <a:r>
              <a:rPr lang="it-IT" dirty="0" smtClean="0"/>
              <a:t>Ray Tracing</a:t>
            </a:r>
          </a:p>
          <a:p>
            <a:r>
              <a:rPr lang="it-IT" dirty="0" smtClean="0"/>
              <a:t>Generating the Cost Map</a:t>
            </a:r>
          </a:p>
          <a:p>
            <a:r>
              <a:rPr lang="it-IT" dirty="0" smtClean="0"/>
              <a:t>Exploiting the Cost Map for Load Balancing</a:t>
            </a:r>
          </a:p>
          <a:p>
            <a:pPr lvl="1"/>
            <a:r>
              <a:rPr lang="it-IT" dirty="0" smtClean="0"/>
              <a:t>SAT Adaptive Tiling</a:t>
            </a:r>
          </a:p>
          <a:p>
            <a:pPr lvl="1"/>
            <a:r>
              <a:rPr lang="it-IT" dirty="0" smtClean="0"/>
              <a:t>SAT Sorting</a:t>
            </a:r>
          </a:p>
          <a:p>
            <a:r>
              <a:rPr lang="it-IT" dirty="0" smtClean="0"/>
              <a:t>Results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Exploiting</a:t>
            </a:r>
            <a:r>
              <a:rPr lang="it-IT" dirty="0" smtClean="0"/>
              <a:t> the </a:t>
            </a:r>
            <a:r>
              <a:rPr lang="it-IT" dirty="0" err="1" smtClean="0"/>
              <a:t>Cost</a:t>
            </a:r>
            <a:r>
              <a:rPr lang="it-IT" dirty="0" smtClean="0"/>
              <a:t> </a:t>
            </a:r>
            <a:r>
              <a:rPr lang="it-IT" dirty="0" err="1" smtClean="0"/>
              <a:t>Map</a:t>
            </a:r>
            <a:endParaRPr lang="it-IT" dirty="0"/>
          </a:p>
        </p:txBody>
      </p:sp>
      <p:sp>
        <p:nvSpPr>
          <p:cNvPr id="3" name="Segnaposto contenuto 2"/>
          <p:cNvSpPr>
            <a:spLocks noGrp="1"/>
          </p:cNvSpPr>
          <p:nvPr>
            <p:ph idx="1"/>
          </p:nvPr>
        </p:nvSpPr>
        <p:spPr/>
        <p:txBody>
          <a:bodyPr/>
          <a:lstStyle/>
          <a:p>
            <a:r>
              <a:rPr lang="it-IT" dirty="0"/>
              <a:t>Our goal is to improve load </a:t>
            </a:r>
            <a:r>
              <a:rPr lang="it-IT" dirty="0" smtClean="0"/>
              <a:t>balancing</a:t>
            </a:r>
          </a:p>
          <a:p>
            <a:r>
              <a:rPr lang="it-IT" dirty="0" smtClean="0"/>
              <a:t>How can we use a cost map estimation for that?</a:t>
            </a:r>
          </a:p>
          <a:p>
            <a:r>
              <a:rPr lang="it-IT" dirty="0" smtClean="0"/>
              <a:t>We proposed two approaches</a:t>
            </a:r>
          </a:p>
          <a:p>
            <a:pPr lvl="1"/>
            <a:r>
              <a:rPr lang="it-IT" dirty="0" smtClean="0"/>
              <a:t>SAT </a:t>
            </a:r>
            <a:r>
              <a:rPr lang="it-IT" dirty="0" err="1" smtClean="0"/>
              <a:t>Adaptive</a:t>
            </a:r>
            <a:r>
              <a:rPr lang="it-IT" dirty="0" smtClean="0"/>
              <a:t> </a:t>
            </a:r>
            <a:r>
              <a:rPr lang="it-IT" dirty="0" err="1" smtClean="0"/>
              <a:t>Tiling</a:t>
            </a:r>
            <a:endParaRPr lang="it-IT" dirty="0" smtClean="0"/>
          </a:p>
          <a:p>
            <a:pPr lvl="1"/>
            <a:r>
              <a:rPr lang="it-IT" dirty="0" smtClean="0"/>
              <a:t>SAT </a:t>
            </a:r>
            <a:r>
              <a:rPr lang="it-IT" dirty="0" err="1" smtClean="0"/>
              <a:t>Sorting</a:t>
            </a:r>
            <a:endParaRPr lang="it-IT" dirty="0" smtClean="0"/>
          </a:p>
          <a:p>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SAT </a:t>
            </a:r>
            <a:r>
              <a:rPr lang="it-IT" dirty="0" err="1" smtClean="0"/>
              <a:t>Adaptive</a:t>
            </a:r>
            <a:r>
              <a:rPr lang="it-IT" dirty="0" smtClean="0"/>
              <a:t> </a:t>
            </a:r>
            <a:r>
              <a:rPr lang="it-IT" dirty="0" err="1" smtClean="0"/>
              <a:t>Tiling</a:t>
            </a:r>
            <a:endParaRPr lang="it-IT" dirty="0"/>
          </a:p>
        </p:txBody>
      </p:sp>
      <p:sp>
        <p:nvSpPr>
          <p:cNvPr id="3" name="Segnaposto contenuto 2"/>
          <p:cNvSpPr>
            <a:spLocks noGrp="1"/>
          </p:cNvSpPr>
          <p:nvPr>
            <p:ph idx="1"/>
          </p:nvPr>
        </p:nvSpPr>
        <p:spPr/>
        <p:txBody>
          <a:bodyPr/>
          <a:lstStyle/>
          <a:p>
            <a:r>
              <a:rPr lang="en-US" dirty="0" smtClean="0"/>
              <a:t>Adaptive subdivision of the image into tiles </a:t>
            </a:r>
            <a:r>
              <a:rPr lang="it-IT" dirty="0" err="1" smtClean="0"/>
              <a:t>of</a:t>
            </a:r>
            <a:r>
              <a:rPr lang="it-IT" dirty="0" smtClean="0"/>
              <a:t> </a:t>
            </a:r>
            <a:r>
              <a:rPr lang="it-IT" dirty="0" err="1" smtClean="0"/>
              <a:t>roughly</a:t>
            </a:r>
            <a:r>
              <a:rPr lang="it-IT" dirty="0" smtClean="0"/>
              <a:t> </a:t>
            </a:r>
            <a:r>
              <a:rPr lang="it-IT" dirty="0" err="1" smtClean="0"/>
              <a:t>equal</a:t>
            </a:r>
            <a:r>
              <a:rPr lang="it-IT" dirty="0" smtClean="0"/>
              <a:t> </a:t>
            </a:r>
            <a:r>
              <a:rPr lang="it-IT" dirty="0" err="1" smtClean="0"/>
              <a:t>cost</a:t>
            </a:r>
            <a:endParaRPr lang="it-IT" dirty="0" smtClean="0"/>
          </a:p>
          <a:p>
            <a:endParaRPr lang="it-IT" dirty="0"/>
          </a:p>
        </p:txBody>
      </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4136" y="2456712"/>
            <a:ext cx="2063688" cy="2063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7864" y="2447055"/>
            <a:ext cx="2088232" cy="20882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96136" y="2453141"/>
            <a:ext cx="2088232" cy="20882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04253" y="4645185"/>
            <a:ext cx="2078360" cy="2078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07377" y="4653136"/>
            <a:ext cx="2078360" cy="2078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SAT Adaptive Tiling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a:t>
            </a:r>
            <a:r>
              <a:rPr lang="en-US" dirty="0"/>
              <a:t>use a Summed </a:t>
            </a:r>
            <a:r>
              <a:rPr lang="en-US" dirty="0" smtClean="0"/>
              <a:t>Area Table (SAT) </a:t>
            </a:r>
            <a:r>
              <a:rPr lang="it-IT" dirty="0" smtClean="0"/>
              <a:t>for </a:t>
            </a:r>
            <a:r>
              <a:rPr lang="it-IT" dirty="0"/>
              <a:t>fast cost evaluation of a tile</a:t>
            </a:r>
            <a:r>
              <a:rPr lang="en-US" dirty="0" smtClean="0"/>
              <a:t> </a:t>
            </a:r>
          </a:p>
          <a:p>
            <a:pPr lvl="1"/>
            <a:r>
              <a:rPr lang="en-US" dirty="0" smtClean="0"/>
              <a:t>SAT allows </a:t>
            </a:r>
            <a:r>
              <a:rPr lang="en-US" dirty="0"/>
              <a:t>us to compute the sum of values </a:t>
            </a:r>
            <a:r>
              <a:rPr lang="en-US" dirty="0" smtClean="0"/>
              <a:t>in a </a:t>
            </a:r>
            <a:r>
              <a:rPr lang="en-US" dirty="0"/>
              <a:t>rectangular region of an image in constant </a:t>
            </a:r>
            <a:r>
              <a:rPr lang="en-US" dirty="0" smtClean="0"/>
              <a:t>time</a:t>
            </a:r>
          </a:p>
          <a:p>
            <a:pPr lvl="2"/>
            <a:r>
              <a:rPr lang="it-IT" dirty="0" smtClean="0"/>
              <a:t>Details in (Crow </a:t>
            </a:r>
            <a:r>
              <a:rPr lang="it-IT" dirty="0"/>
              <a:t>&amp; </a:t>
            </a:r>
            <a:r>
              <a:rPr lang="it-IT" dirty="0" smtClean="0"/>
              <a:t>Franklin in SIGGRAPH 84) and (Hensley </a:t>
            </a:r>
            <a:r>
              <a:rPr lang="it-IT" dirty="0"/>
              <a:t>et al. </a:t>
            </a:r>
            <a:r>
              <a:rPr lang="it-IT" dirty="0" smtClean="0"/>
              <a:t>2005) for the GPU implementation</a:t>
            </a:r>
            <a:endParaRPr lang="en-US" dirty="0" smtClean="0"/>
          </a:p>
          <a:p>
            <a:r>
              <a:rPr lang="en-US" dirty="0" smtClean="0"/>
              <a:t>SAT Adaptive Tiling</a:t>
            </a:r>
          </a:p>
          <a:p>
            <a:pPr lvl="1"/>
            <a:r>
              <a:rPr lang="en-US" dirty="0" smtClean="0"/>
              <a:t>Adaptive </a:t>
            </a:r>
            <a:r>
              <a:rPr lang="en-US" dirty="0"/>
              <a:t>subdivision </a:t>
            </a:r>
            <a:r>
              <a:rPr lang="en-US" dirty="0" smtClean="0"/>
              <a:t>of the image</a:t>
            </a:r>
          </a:p>
          <a:p>
            <a:pPr lvl="1"/>
            <a:r>
              <a:rPr lang="en-US" dirty="0" smtClean="0"/>
              <a:t>Weighted </a:t>
            </a:r>
            <a:r>
              <a:rPr lang="en-US" dirty="0" err="1"/>
              <a:t>kd</a:t>
            </a:r>
            <a:r>
              <a:rPr lang="en-US" dirty="0"/>
              <a:t>-tree </a:t>
            </a:r>
            <a:r>
              <a:rPr lang="en-US" dirty="0" smtClean="0"/>
              <a:t>split </a:t>
            </a:r>
            <a:r>
              <a:rPr lang="en-US" dirty="0"/>
              <a:t>using the SAT to locate the </a:t>
            </a:r>
            <a:r>
              <a:rPr lang="en-US" dirty="0" smtClean="0"/>
              <a:t>optimal splits</a:t>
            </a:r>
          </a:p>
          <a:p>
            <a:pPr lvl="1"/>
            <a:r>
              <a:rPr lang="en-US" dirty="0" smtClean="0"/>
              <a:t>Details given in the paper</a:t>
            </a:r>
            <a:endParaRPr lang="en-US" dirty="0"/>
          </a:p>
        </p:txBody>
      </p:sp>
    </p:spTree>
    <p:extLst>
      <p:ext uri="{BB962C8B-B14F-4D97-AF65-F5344CB8AC3E}">
        <p14:creationId xmlns="" xmlns:p14="http://schemas.microsoft.com/office/powerpoint/2010/main" val="1943746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SAT </a:t>
            </a:r>
            <a:r>
              <a:rPr lang="it-IT" dirty="0" err="1" smtClean="0"/>
              <a:t>Sorting</a:t>
            </a:r>
            <a:endParaRPr lang="it-IT" dirty="0"/>
          </a:p>
        </p:txBody>
      </p:sp>
      <p:sp>
        <p:nvSpPr>
          <p:cNvPr id="3" name="Segnaposto contenuto 2"/>
          <p:cNvSpPr>
            <a:spLocks noGrp="1"/>
          </p:cNvSpPr>
          <p:nvPr>
            <p:ph idx="1"/>
          </p:nvPr>
        </p:nvSpPr>
        <p:spPr/>
        <p:txBody>
          <a:bodyPr>
            <a:normAutofit/>
          </a:bodyPr>
          <a:lstStyle/>
          <a:p>
            <a:r>
              <a:rPr lang="it-IT" dirty="0"/>
              <a:t>Regular (non adaptive) </a:t>
            </a:r>
            <a:r>
              <a:rPr lang="it-IT" dirty="0" smtClean="0"/>
              <a:t>subdivision</a:t>
            </a:r>
          </a:p>
          <a:p>
            <a:r>
              <a:rPr lang="it-IT" dirty="0" smtClean="0"/>
              <a:t>Use SAT to sort tasks (=tiles) by estimate</a:t>
            </a:r>
          </a:p>
          <a:p>
            <a:r>
              <a:rPr lang="it-IT" dirty="0" smtClean="0"/>
              <a:t>Improve dynamic load balancing </a:t>
            </a:r>
          </a:p>
          <a:p>
            <a:pPr lvl="1"/>
            <a:r>
              <a:rPr lang="it-IT" dirty="0" smtClean="0"/>
              <a:t>Schedule more expensive tasks at first</a:t>
            </a:r>
          </a:p>
          <a:p>
            <a:pPr lvl="1"/>
            <a:r>
              <a:rPr lang="it-IT" dirty="0" smtClean="0"/>
              <a:t>Cheaper tiles later</a:t>
            </a:r>
          </a:p>
          <a:p>
            <a:pPr lvl="1"/>
            <a:r>
              <a:rPr lang="en-US" dirty="0" smtClean="0"/>
              <a:t>Dynamic load balancing with work stealing</a:t>
            </a:r>
          </a:p>
          <a:p>
            <a:pPr lvl="2"/>
            <a:r>
              <a:rPr lang="en-US" dirty="0" smtClean="0"/>
              <a:t>Ensure fine-grained balancing</a:t>
            </a:r>
            <a:endParaRPr lang="it-IT" dirty="0" smtClean="0"/>
          </a:p>
          <a:p>
            <a:pPr lvl="1"/>
            <a:endParaRPr lang="it-IT" dirty="0" smtClean="0"/>
          </a:p>
          <a:p>
            <a:pPr lvl="1"/>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Dynamic Load Balancing</a:t>
            </a:r>
            <a:br>
              <a:rPr lang="it-IT" dirty="0"/>
            </a:br>
            <a:r>
              <a:rPr lang="it-IT" dirty="0"/>
              <a:t>with Work Stealing</a:t>
            </a:r>
          </a:p>
        </p:txBody>
      </p:sp>
      <p:sp>
        <p:nvSpPr>
          <p:cNvPr id="3" name="Segnaposto contenuto 2"/>
          <p:cNvSpPr>
            <a:spLocks noGrp="1"/>
          </p:cNvSpPr>
          <p:nvPr>
            <p:ph idx="1"/>
          </p:nvPr>
        </p:nvSpPr>
        <p:spPr>
          <a:xfrm>
            <a:off x="457200" y="1285861"/>
            <a:ext cx="4400552" cy="4572033"/>
          </a:xfrm>
        </p:spPr>
        <p:txBody>
          <a:bodyPr>
            <a:normAutofit/>
          </a:bodyPr>
          <a:lstStyle/>
          <a:p>
            <a:r>
              <a:rPr lang="it-IT" dirty="0" smtClean="0"/>
              <a:t>Tile </a:t>
            </a:r>
            <a:r>
              <a:rPr lang="it-IT" dirty="0"/>
              <a:t>Deque</a:t>
            </a:r>
          </a:p>
          <a:p>
            <a:r>
              <a:rPr lang="it-IT" dirty="0"/>
              <a:t>In-frame steals</a:t>
            </a:r>
          </a:p>
          <a:p>
            <a:r>
              <a:rPr lang="it-IT" dirty="0"/>
              <a:t>Stealing protocol optimizations</a:t>
            </a:r>
          </a:p>
          <a:p>
            <a:r>
              <a:rPr lang="it-IT" dirty="0" smtClean="0"/>
              <a:t>Task prefetching</a:t>
            </a:r>
          </a:p>
          <a:p>
            <a:endParaRPr lang="it-IT" dirty="0"/>
          </a:p>
        </p:txBody>
      </p:sp>
      <p:grpSp>
        <p:nvGrpSpPr>
          <p:cNvPr id="4" name="Gruppo 3"/>
          <p:cNvGrpSpPr/>
          <p:nvPr/>
        </p:nvGrpSpPr>
        <p:grpSpPr>
          <a:xfrm>
            <a:off x="4211960" y="2132856"/>
            <a:ext cx="4214842" cy="2517796"/>
            <a:chOff x="807951" y="1455767"/>
            <a:chExt cx="7369248" cy="4402125"/>
          </a:xfrm>
        </p:grpSpPr>
        <p:sp>
          <p:nvSpPr>
            <p:cNvPr id="5" name="Ovale 4"/>
            <p:cNvSpPr/>
            <p:nvPr/>
          </p:nvSpPr>
          <p:spPr>
            <a:xfrm>
              <a:off x="4071934" y="1571612"/>
              <a:ext cx="428628" cy="428628"/>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Ovale 5"/>
            <p:cNvSpPr/>
            <p:nvPr/>
          </p:nvSpPr>
          <p:spPr>
            <a:xfrm>
              <a:off x="2000232" y="3286124"/>
              <a:ext cx="428628" cy="428628"/>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p:cNvSpPr/>
            <p:nvPr/>
          </p:nvSpPr>
          <p:spPr>
            <a:xfrm>
              <a:off x="3428992" y="3286124"/>
              <a:ext cx="428628" cy="428628"/>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p:cNvSpPr/>
            <p:nvPr/>
          </p:nvSpPr>
          <p:spPr>
            <a:xfrm>
              <a:off x="4857752" y="3286124"/>
              <a:ext cx="428628" cy="428628"/>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Ovale 8"/>
            <p:cNvSpPr/>
            <p:nvPr/>
          </p:nvSpPr>
          <p:spPr>
            <a:xfrm>
              <a:off x="6286512" y="3286124"/>
              <a:ext cx="428628" cy="428628"/>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p:cNvSpPr/>
            <p:nvPr/>
          </p:nvSpPr>
          <p:spPr>
            <a:xfrm>
              <a:off x="1955262" y="3857628"/>
              <a:ext cx="530046" cy="150019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p:cNvSpPr/>
            <p:nvPr/>
          </p:nvSpPr>
          <p:spPr>
            <a:xfrm>
              <a:off x="3372544" y="3872618"/>
              <a:ext cx="556514" cy="150019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p:cNvSpPr/>
            <p:nvPr/>
          </p:nvSpPr>
          <p:spPr>
            <a:xfrm>
              <a:off x="4801304" y="3857628"/>
              <a:ext cx="556514" cy="150019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p:cNvSpPr/>
            <p:nvPr/>
          </p:nvSpPr>
          <p:spPr>
            <a:xfrm>
              <a:off x="6233576" y="3857628"/>
              <a:ext cx="530046" cy="150019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4" name="Connettore 2 13"/>
            <p:cNvCxnSpPr>
              <a:stCxn id="5" idx="3"/>
            </p:cNvCxnSpPr>
            <p:nvPr/>
          </p:nvCxnSpPr>
          <p:spPr>
            <a:xfrm rot="5400000">
              <a:off x="2714613" y="1723155"/>
              <a:ext cx="1205779" cy="1634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5" idx="5"/>
            </p:cNvCxnSpPr>
            <p:nvPr/>
          </p:nvCxnSpPr>
          <p:spPr>
            <a:xfrm rot="16200000" flipH="1">
              <a:off x="4759262" y="1615997"/>
              <a:ext cx="1205779" cy="1848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5" idx="4"/>
            </p:cNvCxnSpPr>
            <p:nvPr/>
          </p:nvCxnSpPr>
          <p:spPr>
            <a:xfrm rot="16200000" flipH="1">
              <a:off x="4036215" y="2250273"/>
              <a:ext cx="1143008" cy="642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5" idx="4"/>
            </p:cNvCxnSpPr>
            <p:nvPr/>
          </p:nvCxnSpPr>
          <p:spPr>
            <a:xfrm rot="5400000">
              <a:off x="3428992" y="2285992"/>
              <a:ext cx="1143008" cy="5715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7 17"/>
            <p:cNvCxnSpPr>
              <a:stCxn id="10" idx="2"/>
              <a:endCxn id="11" idx="2"/>
            </p:cNvCxnSpPr>
            <p:nvPr/>
          </p:nvCxnSpPr>
          <p:spPr>
            <a:xfrm rot="16200000" flipH="1">
              <a:off x="2928048" y="4650063"/>
              <a:ext cx="14990" cy="1430516"/>
            </a:xfrm>
            <a:prstGeom prst="curvedConnector3">
              <a:avLst>
                <a:gd name="adj1" fmla="val 3025038"/>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9" name="Connettore 7 18"/>
            <p:cNvCxnSpPr>
              <a:stCxn id="10" idx="2"/>
              <a:endCxn id="12" idx="2"/>
            </p:cNvCxnSpPr>
            <p:nvPr/>
          </p:nvCxnSpPr>
          <p:spPr>
            <a:xfrm rot="16200000" flipH="1">
              <a:off x="3649923" y="3928188"/>
              <a:ext cx="1588" cy="2859276"/>
            </a:xfrm>
            <a:prstGeom prst="curvedConnector3">
              <a:avLst>
                <a:gd name="adj1" fmla="val 5215410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7 19"/>
            <p:cNvCxnSpPr>
              <a:stCxn id="13" idx="2"/>
              <a:endCxn id="12" idx="2"/>
            </p:cNvCxnSpPr>
            <p:nvPr/>
          </p:nvCxnSpPr>
          <p:spPr>
            <a:xfrm rot="5400000">
              <a:off x="5789080" y="4648307"/>
              <a:ext cx="1588" cy="1419038"/>
            </a:xfrm>
            <a:prstGeom prst="curvedConnector3">
              <a:avLst>
                <a:gd name="adj1" fmla="val 3988256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2594905" y="1455767"/>
              <a:ext cx="875367" cy="369332"/>
            </a:xfrm>
            <a:prstGeom prst="rect">
              <a:avLst/>
            </a:prstGeom>
            <a:noFill/>
          </p:spPr>
          <p:txBody>
            <a:bodyPr wrap="none" rtlCol="0">
              <a:spAutoFit/>
            </a:bodyPr>
            <a:lstStyle/>
            <a:p>
              <a:r>
                <a:rPr lang="it-IT" dirty="0" smtClean="0">
                  <a:latin typeface="Segoe UI" pitchFamily="34" charset="0"/>
                  <a:cs typeface="Segoe UI" pitchFamily="34" charset="0"/>
                </a:rPr>
                <a:t>master</a:t>
              </a:r>
              <a:endParaRPr lang="it-IT" dirty="0">
                <a:latin typeface="Segoe UI" pitchFamily="34" charset="0"/>
                <a:cs typeface="Segoe UI" pitchFamily="34" charset="0"/>
              </a:endParaRPr>
            </a:p>
          </p:txBody>
        </p:sp>
        <p:sp>
          <p:nvSpPr>
            <p:cNvPr id="22" name="CasellaDiTesto 21"/>
            <p:cNvSpPr txBox="1"/>
            <p:nvPr/>
          </p:nvSpPr>
          <p:spPr>
            <a:xfrm>
              <a:off x="807951" y="2730066"/>
              <a:ext cx="976036" cy="369332"/>
            </a:xfrm>
            <a:prstGeom prst="rect">
              <a:avLst/>
            </a:prstGeom>
            <a:noFill/>
          </p:spPr>
          <p:txBody>
            <a:bodyPr wrap="none" rtlCol="0">
              <a:spAutoFit/>
            </a:bodyPr>
            <a:lstStyle/>
            <a:p>
              <a:r>
                <a:rPr lang="it-IT" dirty="0" smtClean="0">
                  <a:latin typeface="Segoe UI" pitchFamily="34" charset="0"/>
                  <a:cs typeface="Segoe UI" pitchFamily="34" charset="0"/>
                </a:rPr>
                <a:t>workers</a:t>
              </a:r>
              <a:endParaRPr lang="it-IT" dirty="0">
                <a:latin typeface="Segoe UI" pitchFamily="34" charset="0"/>
                <a:cs typeface="Segoe UI" pitchFamily="34" charset="0"/>
              </a:endParaRPr>
            </a:p>
          </p:txBody>
        </p:sp>
        <p:sp>
          <p:nvSpPr>
            <p:cNvPr id="23" name="CasellaDiTesto 22"/>
            <p:cNvSpPr txBox="1"/>
            <p:nvPr/>
          </p:nvSpPr>
          <p:spPr>
            <a:xfrm>
              <a:off x="6643702" y="5488560"/>
              <a:ext cx="1533497" cy="369332"/>
            </a:xfrm>
            <a:prstGeom prst="rect">
              <a:avLst/>
            </a:prstGeom>
            <a:noFill/>
          </p:spPr>
          <p:txBody>
            <a:bodyPr wrap="none" rtlCol="0">
              <a:spAutoFit/>
            </a:bodyPr>
            <a:lstStyle/>
            <a:p>
              <a:r>
                <a:rPr lang="it-IT" dirty="0" smtClean="0">
                  <a:latin typeface="Segoe UI" pitchFamily="34" charset="0"/>
                  <a:cs typeface="Segoe UI" pitchFamily="34" charset="0"/>
                </a:rPr>
                <a:t>work stealing</a:t>
              </a:r>
              <a:endParaRPr lang="it-IT" dirty="0">
                <a:latin typeface="Segoe UI" pitchFamily="34" charset="0"/>
                <a:cs typeface="Segoe UI" pitchFamily="34" charset="0"/>
              </a:endParaRPr>
            </a:p>
          </p:txBody>
        </p:sp>
        <p:sp>
          <p:nvSpPr>
            <p:cNvPr id="24" name="CasellaDiTesto 23"/>
            <p:cNvSpPr txBox="1"/>
            <p:nvPr/>
          </p:nvSpPr>
          <p:spPr>
            <a:xfrm>
              <a:off x="5715008" y="2214554"/>
              <a:ext cx="1720343" cy="369332"/>
            </a:xfrm>
            <a:prstGeom prst="rect">
              <a:avLst/>
            </a:prstGeom>
            <a:noFill/>
          </p:spPr>
          <p:txBody>
            <a:bodyPr wrap="none" rtlCol="0">
              <a:spAutoFit/>
            </a:bodyPr>
            <a:lstStyle/>
            <a:p>
              <a:r>
                <a:rPr lang="it-IT" dirty="0" smtClean="0">
                  <a:latin typeface="Segoe UI" pitchFamily="34" charset="0"/>
                  <a:cs typeface="Segoe UI" pitchFamily="34" charset="0"/>
                </a:rPr>
                <a:t>tile assignment</a:t>
              </a:r>
              <a:endParaRPr lang="it-IT" dirty="0">
                <a:latin typeface="Segoe UI" pitchFamily="34" charset="0"/>
                <a:cs typeface="Segoe UI" pitchFamily="34" charset="0"/>
              </a:endParaRPr>
            </a:p>
          </p:txBody>
        </p:sp>
        <p:sp>
          <p:nvSpPr>
            <p:cNvPr id="25" name="Rettangolo 24"/>
            <p:cNvSpPr/>
            <p:nvPr/>
          </p:nvSpPr>
          <p:spPr>
            <a:xfrm>
              <a:off x="1928794" y="3857628"/>
              <a:ext cx="571504" cy="1500198"/>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ttangolo 25"/>
            <p:cNvSpPr/>
            <p:nvPr/>
          </p:nvSpPr>
          <p:spPr>
            <a:xfrm>
              <a:off x="3372544" y="4429132"/>
              <a:ext cx="556514" cy="928694"/>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Rettangolo 26"/>
            <p:cNvSpPr/>
            <p:nvPr/>
          </p:nvSpPr>
          <p:spPr>
            <a:xfrm>
              <a:off x="6215074" y="3857628"/>
              <a:ext cx="571504" cy="1500198"/>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ttangolo 27"/>
            <p:cNvSpPr/>
            <p:nvPr/>
          </p:nvSpPr>
          <p:spPr>
            <a:xfrm>
              <a:off x="4801304" y="4857760"/>
              <a:ext cx="556514" cy="500066"/>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Ray Packet and Tile</a:t>
            </a:r>
            <a:endParaRPr lang="it-IT" dirty="0"/>
          </a:p>
        </p:txBody>
      </p:sp>
      <p:sp>
        <p:nvSpPr>
          <p:cNvPr id="3" name="Segnaposto contenuto 2"/>
          <p:cNvSpPr>
            <a:spLocks noGrp="1"/>
          </p:cNvSpPr>
          <p:nvPr>
            <p:ph idx="1"/>
          </p:nvPr>
        </p:nvSpPr>
        <p:spPr>
          <a:xfrm>
            <a:off x="457200" y="1285861"/>
            <a:ext cx="4690864" cy="4572033"/>
          </a:xfrm>
        </p:spPr>
        <p:txBody>
          <a:bodyPr>
            <a:normAutofit/>
          </a:bodyPr>
          <a:lstStyle/>
          <a:p>
            <a:r>
              <a:rPr lang="it-IT" dirty="0" smtClean="0"/>
              <a:t>Two task definitions</a:t>
            </a:r>
          </a:p>
          <a:p>
            <a:pPr lvl="1"/>
            <a:r>
              <a:rPr lang="it-IT" dirty="0" smtClean="0"/>
              <a:t>Tile for distributed node</a:t>
            </a:r>
          </a:p>
          <a:p>
            <a:pPr lvl="1"/>
            <a:r>
              <a:rPr lang="it-IT" dirty="0" smtClean="0"/>
              <a:t>Packet for single node ray tracer</a:t>
            </a:r>
          </a:p>
          <a:p>
            <a:r>
              <a:rPr lang="it-IT" dirty="0" smtClean="0"/>
              <a:t>Tile Buffer</a:t>
            </a:r>
          </a:p>
          <a:p>
            <a:pPr lvl="1"/>
            <a:r>
              <a:rPr lang="en-US" dirty="0" smtClean="0"/>
              <a:t>Threads </a:t>
            </a:r>
            <a:r>
              <a:rPr lang="en-US" dirty="0"/>
              <a:t>work on more tiles</a:t>
            </a:r>
          </a:p>
          <a:p>
            <a:pPr lvl="1"/>
            <a:r>
              <a:rPr lang="en-US" dirty="0"/>
              <a:t>Improved multi threading </a:t>
            </a:r>
            <a:r>
              <a:rPr lang="en-US" dirty="0" smtClean="0"/>
              <a:t>scalability</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148064" y="1322391"/>
            <a:ext cx="375800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Results </a:t>
            </a:r>
            <a:br>
              <a:rPr lang="it-IT" dirty="0" smtClean="0"/>
            </a:br>
            <a:r>
              <a:rPr lang="it-IT" dirty="0" smtClean="0"/>
              <a:t>Performance with different techniques</a:t>
            </a:r>
            <a:endParaRPr lang="it-IT" dirty="0"/>
          </a:p>
        </p:txBody>
      </p:sp>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47664" y="1196752"/>
            <a:ext cx="6279899" cy="18044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47664" y="3068960"/>
            <a:ext cx="6269308" cy="15346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7367" y="4788674"/>
            <a:ext cx="8963025" cy="1971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Scalability</a:t>
            </a:r>
            <a:endParaRPr lang="en-US" dirty="0"/>
          </a:p>
        </p:txBody>
      </p:sp>
      <p:sp>
        <p:nvSpPr>
          <p:cNvPr id="3" name="Content Placeholder 2"/>
          <p:cNvSpPr>
            <a:spLocks noGrp="1"/>
          </p:cNvSpPr>
          <p:nvPr>
            <p:ph idx="1"/>
          </p:nvPr>
        </p:nvSpPr>
        <p:spPr>
          <a:xfrm>
            <a:off x="1115616" y="4725144"/>
            <a:ext cx="7211144" cy="916726"/>
          </a:xfrm>
        </p:spPr>
        <p:txBody>
          <a:bodyPr>
            <a:normAutofit/>
          </a:bodyPr>
          <a:lstStyle/>
          <a:p>
            <a:pPr marL="0" indent="0" algn="ctr">
              <a:buNone/>
            </a:pPr>
            <a:r>
              <a:rPr lang="en-US" sz="2400" dirty="0"/>
              <a:t>Scalability for up to 16 workers measured for the Cornell Box and path tracing. Timings are in fps</a:t>
            </a:r>
            <a:r>
              <a:rPr lang="en-US" sz="2400" dirty="0" smtClean="0"/>
              <a:t>.</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75757" y="1556792"/>
            <a:ext cx="4428491" cy="2952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263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br>
              <a:rPr lang="en-US" dirty="0" smtClean="0"/>
            </a:br>
            <a:r>
              <a:rPr lang="en-US" dirty="0" smtClean="0"/>
              <a:t>Work steal (tile transfers)</a:t>
            </a:r>
            <a:endParaRPr lang="en-US" dirty="0"/>
          </a:p>
        </p:txBody>
      </p:sp>
      <p:sp>
        <p:nvSpPr>
          <p:cNvPr id="3" name="Content Placeholder 2"/>
          <p:cNvSpPr>
            <a:spLocks noGrp="1"/>
          </p:cNvSpPr>
          <p:nvPr>
            <p:ph idx="1"/>
          </p:nvPr>
        </p:nvSpPr>
        <p:spPr>
          <a:xfrm>
            <a:off x="205251" y="1556792"/>
            <a:ext cx="4150725" cy="4608512"/>
          </a:xfrm>
        </p:spPr>
        <p:txBody>
          <a:bodyPr>
            <a:noAutofit/>
          </a:bodyPr>
          <a:lstStyle/>
          <a:p>
            <a:r>
              <a:rPr lang="en-US" sz="2400" dirty="0" smtClean="0"/>
              <a:t>Lower number of tile </a:t>
            </a:r>
            <a:r>
              <a:rPr lang="en-US" sz="2400" dirty="0"/>
              <a:t>transfers </a:t>
            </a:r>
            <a:r>
              <a:rPr lang="en-US" sz="2400" dirty="0" smtClean="0"/>
              <a:t>for </a:t>
            </a:r>
            <a:r>
              <a:rPr lang="en-US" sz="2400" dirty="0"/>
              <a:t>adaptive </a:t>
            </a:r>
            <a:r>
              <a:rPr lang="en-US" sz="2400" dirty="0" smtClean="0"/>
              <a:t>tiling</a:t>
            </a:r>
          </a:p>
          <a:p>
            <a:r>
              <a:rPr lang="en-US" sz="2400" dirty="0" smtClean="0"/>
              <a:t>The </a:t>
            </a:r>
            <a:r>
              <a:rPr lang="en-US" sz="2400" dirty="0"/>
              <a:t>initial tile assignment provided by the adaptive tiling is more balanced than the regular </a:t>
            </a:r>
            <a:r>
              <a:rPr lang="en-US" sz="2400" dirty="0" smtClean="0"/>
              <a:t>one</a:t>
            </a:r>
          </a:p>
          <a:p>
            <a:r>
              <a:rPr lang="en-US" sz="2400" dirty="0" smtClean="0"/>
              <a:t>Work </a:t>
            </a:r>
            <a:r>
              <a:rPr lang="en-US" sz="2400" dirty="0"/>
              <a:t>stealing does not work well with such kind of (almost balanced) workload</a:t>
            </a:r>
          </a:p>
          <a:p>
            <a:pPr marL="0" indent="0" algn="just">
              <a:buNone/>
            </a:pPr>
            <a:endParaRPr lang="en-US" sz="2000"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20051" y="1662189"/>
            <a:ext cx="4527236" cy="25027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572000" y="4293096"/>
            <a:ext cx="4536504" cy="988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smtClean="0"/>
              <a:t>Average number of tile transfers performed during our test with 4 workers</a:t>
            </a:r>
          </a:p>
          <a:p>
            <a:pPr marL="0" indent="0" algn="just">
              <a:buFont typeface="Arial" pitchFamily="34" charset="0"/>
              <a:buNone/>
            </a:pPr>
            <a:endParaRPr lang="en-US" sz="2000" dirty="0"/>
          </a:p>
        </p:txBody>
      </p:sp>
    </p:spTree>
    <p:extLst>
      <p:ext uri="{BB962C8B-B14F-4D97-AF65-F5344CB8AC3E}">
        <p14:creationId xmlns="" xmlns:p14="http://schemas.microsoft.com/office/powerpoint/2010/main" val="1974939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Comments</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SAT Adaptive Tiling</a:t>
            </a:r>
          </a:p>
          <a:p>
            <a:pPr lvl="1"/>
            <a:r>
              <a:rPr lang="en-US" dirty="0" smtClean="0"/>
              <a:t>Needs a very accurate cost map estimate to have an improvement in performance</a:t>
            </a:r>
          </a:p>
          <a:p>
            <a:pPr lvl="1" algn="ctr">
              <a:buNone/>
            </a:pPr>
            <a:r>
              <a:rPr lang="en-US" i="1" dirty="0" smtClean="0"/>
              <a:t>“How much a tile is more expensive than another one?”</a:t>
            </a:r>
          </a:p>
          <a:p>
            <a:pPr lvl="1"/>
            <a:r>
              <a:rPr lang="en-US" dirty="0" smtClean="0"/>
              <a:t>Does not fit well with dynamic load balancing</a:t>
            </a:r>
          </a:p>
          <a:p>
            <a:r>
              <a:rPr lang="en-US" dirty="0" smtClean="0"/>
              <a:t>SAT Sorting</a:t>
            </a:r>
          </a:p>
          <a:p>
            <a:pPr lvl="1"/>
            <a:r>
              <a:rPr lang="en-US" dirty="0" smtClean="0"/>
              <a:t>It works also with a less accurate Cost Map</a:t>
            </a:r>
          </a:p>
          <a:p>
            <a:pPr lvl="1" algn="ctr">
              <a:buNone/>
            </a:pPr>
            <a:r>
              <a:rPr lang="en-US" i="1" dirty="0" smtClean="0"/>
              <a:t>“Which ones are the more expensive tiles?”</a:t>
            </a:r>
          </a:p>
          <a:p>
            <a:pPr lvl="1"/>
            <a:r>
              <a:rPr lang="en-US" dirty="0" smtClean="0"/>
              <a:t>Well fit with the work stealing algorithm</a:t>
            </a:r>
          </a:p>
          <a:p>
            <a:pPr lvl="1"/>
            <a:r>
              <a:rPr lang="en-US" dirty="0" smtClean="0"/>
              <a:t>Best performance</a:t>
            </a: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Ray Tracing Algorithms</a:t>
            </a:r>
            <a:endParaRPr lang="it-IT" dirty="0"/>
          </a:p>
        </p:txBody>
      </p:sp>
      <p:pic>
        <p:nvPicPr>
          <p:cNvPr id="4" name="Picture 5"/>
          <p:cNvPicPr>
            <a:picLocks noChangeAspect="1" noChangeArrowheads="1"/>
          </p:cNvPicPr>
          <p:nvPr/>
        </p:nvPicPr>
        <p:blipFill>
          <a:blip r:embed="rId3" cstate="print"/>
          <a:srcRect/>
          <a:stretch>
            <a:fillRect/>
          </a:stretch>
        </p:blipFill>
        <p:spPr bwMode="auto">
          <a:xfrm>
            <a:off x="4500562" y="1543064"/>
            <a:ext cx="4243390" cy="4243390"/>
          </a:xfrm>
          <a:prstGeom prst="rect">
            <a:avLst/>
          </a:prstGeom>
          <a:noFill/>
          <a:ln w="9525">
            <a:noFill/>
            <a:round/>
            <a:headEnd/>
            <a:tailEnd/>
          </a:ln>
          <a:effectLst/>
        </p:spPr>
      </p:pic>
      <p:grpSp>
        <p:nvGrpSpPr>
          <p:cNvPr id="67" name="Group 66"/>
          <p:cNvGrpSpPr/>
          <p:nvPr/>
        </p:nvGrpSpPr>
        <p:grpSpPr>
          <a:xfrm>
            <a:off x="627386" y="2364597"/>
            <a:ext cx="3280957" cy="2792595"/>
            <a:chOff x="815720" y="2364597"/>
            <a:chExt cx="2604152" cy="2216531"/>
          </a:xfrm>
        </p:grpSpPr>
        <p:sp>
          <p:nvSpPr>
            <p:cNvPr id="8" name="Rectangle 7"/>
            <p:cNvSpPr/>
            <p:nvPr/>
          </p:nvSpPr>
          <p:spPr>
            <a:xfrm>
              <a:off x="1968313" y="3933056"/>
              <a:ext cx="1451559" cy="144016"/>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09490" y="4077072"/>
              <a:ext cx="127248" cy="504056"/>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48433" y="4077072"/>
              <a:ext cx="127248" cy="504056"/>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48294" y="3638893"/>
              <a:ext cx="324478" cy="288032"/>
            </a:xfrm>
            <a:prstGeom prst="ellipse">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48433" y="3436916"/>
              <a:ext cx="225863" cy="201977"/>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6055" y="3769121"/>
              <a:ext cx="162239" cy="152400"/>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7445303">
              <a:off x="830333" y="2791499"/>
              <a:ext cx="233066" cy="2622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1" idx="3"/>
            </p:cNvCxnSpPr>
            <p:nvPr/>
          </p:nvCxnSpPr>
          <p:spPr>
            <a:xfrm>
              <a:off x="1069501" y="2969120"/>
              <a:ext cx="1703333" cy="661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8" idx="1"/>
            </p:cNvCxnSpPr>
            <p:nvPr/>
          </p:nvCxnSpPr>
          <p:spPr>
            <a:xfrm flipV="1">
              <a:off x="2772834" y="3466495"/>
              <a:ext cx="308676" cy="172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0"/>
              <a:endCxn id="9" idx="0"/>
            </p:cNvCxnSpPr>
            <p:nvPr/>
          </p:nvCxnSpPr>
          <p:spPr>
            <a:xfrm flipH="1">
              <a:off x="2810533" y="2367282"/>
              <a:ext cx="366894" cy="1271611"/>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166726">
              <a:off x="1503357" y="2639644"/>
              <a:ext cx="63472" cy="100969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166726">
              <a:off x="1484198" y="3089135"/>
              <a:ext cx="74578" cy="14909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10" idx="0"/>
              <a:endCxn id="18" idx="1"/>
            </p:cNvCxnSpPr>
            <p:nvPr/>
          </p:nvCxnSpPr>
          <p:spPr>
            <a:xfrm flipH="1">
              <a:off x="3081510" y="2367282"/>
              <a:ext cx="95917" cy="1099213"/>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rot="653511">
              <a:off x="3030781" y="2364597"/>
              <a:ext cx="236957" cy="29813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a:t>
            </a:r>
            <a:endParaRPr lang="it-IT" dirty="0"/>
          </a:p>
        </p:txBody>
      </p:sp>
      <p:sp>
        <p:nvSpPr>
          <p:cNvPr id="3" name="Segnaposto contenuto 2"/>
          <p:cNvSpPr>
            <a:spLocks noGrp="1"/>
          </p:cNvSpPr>
          <p:nvPr>
            <p:ph idx="1"/>
          </p:nvPr>
        </p:nvSpPr>
        <p:spPr/>
        <p:txBody>
          <a:bodyPr>
            <a:normAutofit/>
          </a:bodyPr>
          <a:lstStyle/>
          <a:p>
            <a:r>
              <a:rPr lang="en-US" dirty="0" smtClean="0"/>
              <a:t>Cost map</a:t>
            </a:r>
          </a:p>
          <a:p>
            <a:pPr lvl="1"/>
            <a:r>
              <a:rPr lang="en-US" dirty="0" smtClean="0"/>
              <a:t>A per-pixel, image-based estimate of the rendering cost</a:t>
            </a:r>
          </a:p>
          <a:p>
            <a:r>
              <a:rPr lang="en-US" dirty="0" smtClean="0"/>
              <a:t>Cost map exploitation for parallel ray tracing</a:t>
            </a:r>
          </a:p>
          <a:p>
            <a:pPr lvl="1"/>
            <a:r>
              <a:rPr lang="en-US" dirty="0" smtClean="0"/>
              <a:t>Two strategies</a:t>
            </a:r>
          </a:p>
          <a:p>
            <a:r>
              <a:rPr lang="it-IT" dirty="0" smtClean="0"/>
              <a:t>Cost map generation and exploitation as two decoupled phases</a:t>
            </a:r>
          </a:p>
          <a:p>
            <a:pPr lvl="1"/>
            <a:r>
              <a:rPr lang="it-IT" dirty="0" smtClean="0"/>
              <a:t>We can mix them with </a:t>
            </a:r>
            <a:r>
              <a:rPr lang="it-IT" dirty="0" smtClean="0"/>
              <a:t>other approaches</a:t>
            </a:r>
          </a:p>
          <a:p>
            <a:pPr lvl="1">
              <a:buNone/>
            </a:pP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Thanks for your attention</a:t>
            </a:r>
            <a:endParaRPr lang="it-IT" dirty="0"/>
          </a:p>
        </p:txBody>
      </p:sp>
      <p:sp>
        <p:nvSpPr>
          <p:cNvPr id="97" name="Segnaposto contenuto 2"/>
          <p:cNvSpPr txBox="1">
            <a:spLocks/>
          </p:cNvSpPr>
          <p:nvPr/>
        </p:nvSpPr>
        <p:spPr>
          <a:xfrm>
            <a:off x="395536" y="1556792"/>
            <a:ext cx="8229600" cy="3312368"/>
          </a:xfrm>
          <a:prstGeom prst="rect">
            <a:avLst/>
          </a:prstGeom>
        </p:spPr>
        <p:txBody>
          <a:bodyPr vert="horz" lIns="91440" tIns="45720" rIns="91440" bIns="45720" rtlCol="0">
            <a:normAutofit/>
          </a:bodyPr>
          <a:lstStyle/>
          <a:p>
            <a:pPr lvl="0" algn="ctr">
              <a:spcBef>
                <a:spcPct val="20000"/>
              </a:spcBef>
            </a:pPr>
            <a:r>
              <a:rPr lang="it-IT" sz="2800" b="1" dirty="0" smtClean="0">
                <a:solidFill>
                  <a:schemeClr val="accent6"/>
                </a:solidFill>
              </a:rPr>
              <a:t>Paper’s web page</a:t>
            </a:r>
            <a:r>
              <a:rPr lang="it-IT" sz="2800" dirty="0" smtClean="0"/>
              <a:t/>
            </a:r>
            <a:br>
              <a:rPr lang="it-IT" sz="2800" dirty="0" smtClean="0"/>
            </a:br>
            <a:r>
              <a:rPr lang="it-IT" sz="2800" dirty="0" smtClean="0"/>
              <a:t>http://www.dps.uibk.ac.at/~cosenza/papers/CostMap</a:t>
            </a:r>
          </a:p>
          <a:p>
            <a:pPr lvl="0" algn="ctr">
              <a:spcBef>
                <a:spcPct val="20000"/>
              </a:spcBef>
            </a:pPr>
            <a:endParaRPr kumimoji="0" lang="it-IT" sz="2800" b="0" i="0" u="none" strike="noStrike" kern="1200" cap="none" spc="0" normalizeH="0" baseline="0" noProof="0" dirty="0">
              <a:ln>
                <a:noFill/>
              </a:ln>
              <a:solidFill>
                <a:schemeClr val="accent6"/>
              </a:solidFill>
              <a:effectLst/>
              <a:uLnTx/>
              <a:uFillTx/>
              <a:latin typeface="+mn-lt"/>
              <a:ea typeface="+mn-ea"/>
              <a:cs typeface="+mn-cs"/>
            </a:endParaRPr>
          </a:p>
          <a:p>
            <a:pPr algn="ctr">
              <a:spcBef>
                <a:spcPct val="20000"/>
              </a:spcBef>
            </a:pPr>
            <a:r>
              <a:rPr lang="en-US" sz="2800" b="1" dirty="0" smtClean="0">
                <a:solidFill>
                  <a:schemeClr val="accent6"/>
                </a:solidFill>
              </a:rPr>
              <a:t>Acknowledgements</a:t>
            </a:r>
            <a:r>
              <a:rPr lang="en-US" sz="2800" b="1" dirty="0" smtClean="0"/>
              <a:t/>
            </a:r>
            <a:br>
              <a:rPr lang="en-US" sz="2800" b="1" dirty="0" smtClean="0"/>
            </a:br>
            <a:r>
              <a:rPr lang="en-US" sz="2800" dirty="0" smtClean="0"/>
              <a:t>FWF, BMWF, </a:t>
            </a:r>
            <a:r>
              <a:rPr lang="en-US" sz="2800" dirty="0"/>
              <a:t>DAAD, HPC-Europa2</a:t>
            </a:r>
            <a:r>
              <a:rPr lang="en-US" sz="2800" dirty="0" smtClean="0"/>
              <a:t/>
            </a:r>
            <a:br>
              <a:rPr lang="en-US" sz="2800" dirty="0" smtClean="0"/>
            </a:br>
            <a:r>
              <a:rPr lang="en-US" sz="2800" dirty="0" smtClean="0"/>
              <a:t>Intel Visual Computing Institute</a:t>
            </a:r>
            <a:endParaRPr lang="en-US" sz="2800" dirty="0"/>
          </a:p>
          <a:p>
            <a:pPr lvl="0" algn="ctr">
              <a:spcBef>
                <a:spcPct val="20000"/>
              </a:spcBef>
            </a:pPr>
            <a:endParaRPr kumimoji="0" lang="it-IT"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descr="http://www.dps.uibk.ac.at/~cosenza/uibk_logo_4c.gif">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51720" y="4959820"/>
            <a:ext cx="571500" cy="113347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dps.uibk.ac.at/~cosenza/papers/CostMap/kit_logo.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63888" y="5029547"/>
            <a:ext cx="1571625" cy="8477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dps.uibk.ac.at/~cosenza/papers/CostMap/unibas_logo.bmp"/>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40152" y="4917228"/>
            <a:ext cx="1161595" cy="124807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Backup slides</a:t>
            </a:r>
            <a:endParaRPr lang="en-US" dirty="0"/>
          </a:p>
        </p:txBody>
      </p:sp>
    </p:spTree>
    <p:extLst>
      <p:ext uri="{BB962C8B-B14F-4D97-AF65-F5344CB8AC3E}">
        <p14:creationId xmlns="" xmlns:p14="http://schemas.microsoft.com/office/powerpoint/2010/main" val="1450561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Cost </a:t>
            </a:r>
            <a:r>
              <a:rPr lang="it-IT" dirty="0"/>
              <a:t>Map Generation </a:t>
            </a:r>
            <a:r>
              <a:rPr lang="it-IT" dirty="0" smtClean="0"/>
              <a:t>Algorithm</a:t>
            </a:r>
            <a:endParaRPr lang="en-US" dirty="0"/>
          </a:p>
        </p:txBody>
      </p:sp>
      <p:sp>
        <p:nvSpPr>
          <p:cNvPr id="3" name="Content Placeholder 2"/>
          <p:cNvSpPr>
            <a:spLocks noGrp="1"/>
          </p:cNvSpPr>
          <p:nvPr>
            <p:ph idx="1"/>
          </p:nvPr>
        </p:nvSpPr>
        <p:spPr>
          <a:xfrm>
            <a:off x="457200" y="1285861"/>
            <a:ext cx="8229600" cy="4231371"/>
          </a:xfrm>
        </p:spPr>
        <p:txBody>
          <a:bodyPr>
            <a:normAutofit fontScale="62500" lnSpcReduction="20000"/>
          </a:bodyPr>
          <a:lstStyle/>
          <a:p>
            <a:r>
              <a:rPr lang="en-US" dirty="0" smtClean="0"/>
              <a:t>Sampling pattern</a:t>
            </a:r>
          </a:p>
          <a:p>
            <a:pPr lvl="1"/>
            <a:r>
              <a:rPr lang="en-US" dirty="0" smtClean="0"/>
              <a:t>Wider </a:t>
            </a:r>
            <a:r>
              <a:rPr lang="en-US" dirty="0"/>
              <a:t>sampling pattern for </a:t>
            </a:r>
            <a:r>
              <a:rPr lang="en-US" dirty="0" err="1" smtClean="0"/>
              <a:t>Lambertian</a:t>
            </a:r>
            <a:r>
              <a:rPr lang="en-US" dirty="0" smtClean="0"/>
              <a:t> and </a:t>
            </a:r>
            <a:r>
              <a:rPr lang="en-US" dirty="0"/>
              <a:t>glossy surfaces for path </a:t>
            </a:r>
            <a:r>
              <a:rPr lang="en-US" dirty="0" smtClean="0"/>
              <a:t>tracing</a:t>
            </a:r>
          </a:p>
          <a:p>
            <a:pPr lvl="1"/>
            <a:r>
              <a:rPr lang="en-US" dirty="0" smtClean="0"/>
              <a:t>The pattern collapses </a:t>
            </a:r>
            <a:r>
              <a:rPr lang="en-US" dirty="0"/>
              <a:t>to a line for </a:t>
            </a:r>
            <a:r>
              <a:rPr lang="en-US" dirty="0" err="1"/>
              <a:t>Whitted</a:t>
            </a:r>
            <a:r>
              <a:rPr lang="en-US" dirty="0"/>
              <a:t>-style ray tracing </a:t>
            </a:r>
            <a:r>
              <a:rPr lang="en-US" dirty="0" smtClean="0"/>
              <a:t>and </a:t>
            </a:r>
            <a:r>
              <a:rPr lang="en-US" dirty="0"/>
              <a:t>for path tracing using a perfect mirror </a:t>
            </a:r>
            <a:r>
              <a:rPr lang="en-US" dirty="0" smtClean="0"/>
              <a:t>material.</a:t>
            </a:r>
          </a:p>
          <a:p>
            <a:r>
              <a:rPr lang="en-US" dirty="0" smtClean="0"/>
              <a:t>Sample gathering</a:t>
            </a:r>
          </a:p>
          <a:p>
            <a:pPr lvl="1"/>
            <a:r>
              <a:rPr lang="en-US" dirty="0" smtClean="0"/>
              <a:t>By </a:t>
            </a:r>
            <a:r>
              <a:rPr lang="en-US" dirty="0"/>
              <a:t>summing up the </a:t>
            </a:r>
            <a:r>
              <a:rPr lang="en-US" dirty="0" smtClean="0"/>
              <a:t>sample contributions</a:t>
            </a:r>
            <a:r>
              <a:rPr lang="en-US" dirty="0"/>
              <a:t>, in path </a:t>
            </a:r>
            <a:r>
              <a:rPr lang="en-US" dirty="0" smtClean="0"/>
              <a:t>tracing</a:t>
            </a:r>
          </a:p>
          <a:p>
            <a:pPr lvl="2"/>
            <a:r>
              <a:rPr lang="en-US" dirty="0" smtClean="0"/>
              <a:t>We suppose that </a:t>
            </a:r>
            <a:r>
              <a:rPr lang="en-US" dirty="0"/>
              <a:t>secondary rays spread along a wide area</a:t>
            </a:r>
            <a:endParaRPr lang="en-US" dirty="0" smtClean="0"/>
          </a:p>
          <a:p>
            <a:pPr lvl="1"/>
            <a:r>
              <a:rPr lang="en-US" dirty="0" smtClean="0"/>
              <a:t>By </a:t>
            </a:r>
            <a:r>
              <a:rPr lang="en-US" dirty="0"/>
              <a:t>taking their </a:t>
            </a:r>
            <a:r>
              <a:rPr lang="en-US" dirty="0" smtClean="0"/>
              <a:t>maximum, with </a:t>
            </a:r>
            <a:r>
              <a:rPr lang="en-US" dirty="0" err="1" smtClean="0"/>
              <a:t>Whitted</a:t>
            </a:r>
            <a:r>
              <a:rPr lang="en-US" dirty="0" smtClean="0"/>
              <a:t> </a:t>
            </a:r>
            <a:r>
              <a:rPr lang="en-US" dirty="0"/>
              <a:t>ray </a:t>
            </a:r>
            <a:r>
              <a:rPr lang="en-US" dirty="0" smtClean="0"/>
              <a:t>tracing</a:t>
            </a:r>
          </a:p>
          <a:p>
            <a:pPr lvl="2"/>
            <a:r>
              <a:rPr lang="en-US" dirty="0" smtClean="0"/>
              <a:t>All samples belong </a:t>
            </a:r>
            <a:r>
              <a:rPr lang="en-US" dirty="0"/>
              <a:t>to one secondary ray and we </a:t>
            </a:r>
            <a:r>
              <a:rPr lang="en-US" dirty="0" smtClean="0"/>
              <a:t>conservatively estimate </a:t>
            </a:r>
            <a:r>
              <a:rPr lang="en-US" dirty="0"/>
              <a:t>the cost by taking the maximum</a:t>
            </a:r>
            <a:r>
              <a:rPr lang="en-US" dirty="0" smtClean="0"/>
              <a:t>.</a:t>
            </a:r>
          </a:p>
          <a:p>
            <a:r>
              <a:rPr lang="en-US" dirty="0" smtClean="0"/>
              <a:t>Edge detection</a:t>
            </a:r>
          </a:p>
          <a:p>
            <a:pPr lvl="1"/>
            <a:r>
              <a:rPr lang="en-US" dirty="0" smtClean="0"/>
              <a:t>Ray-packet splitting raises </a:t>
            </a:r>
            <a:r>
              <a:rPr lang="en-US" dirty="0"/>
              <a:t>the cost because of the loss of coherence </a:t>
            </a:r>
            <a:r>
              <a:rPr lang="en-US" dirty="0" smtClean="0"/>
              <a:t>between rays, and this happens especially in “geometric edges”</a:t>
            </a:r>
          </a:p>
          <a:p>
            <a:pPr lvl="1"/>
            <a:r>
              <a:rPr lang="en-US" dirty="0"/>
              <a:t>We experienced that this extra cost is </a:t>
            </a:r>
            <a:r>
              <a:rPr lang="en-US" dirty="0" smtClean="0"/>
              <a:t>significant only </a:t>
            </a:r>
            <a:r>
              <a:rPr lang="en-US" dirty="0"/>
              <a:t>with </a:t>
            </a:r>
            <a:r>
              <a:rPr lang="en-US" dirty="0" err="1"/>
              <a:t>Whitted</a:t>
            </a:r>
            <a:r>
              <a:rPr lang="en-US" dirty="0"/>
              <a:t> ray </a:t>
            </a:r>
            <a:r>
              <a:rPr lang="en-US" dirty="0" smtClean="0"/>
              <a:t>tracing</a:t>
            </a:r>
          </a:p>
          <a:p>
            <a:r>
              <a:rPr lang="en-US" dirty="0" smtClean="0"/>
              <a:t>Implementation uses deferred shading, with a 2nd sampling pass</a:t>
            </a:r>
            <a:endParaRPr lang="en-US" dirty="0"/>
          </a:p>
          <a:p>
            <a:pPr lvl="1"/>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5309865"/>
            <a:ext cx="1298005" cy="12676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4021" y="5311683"/>
            <a:ext cx="1296144" cy="12657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9565" y="5301208"/>
            <a:ext cx="1296144" cy="12657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77717" y="5301208"/>
            <a:ext cx="1296145" cy="126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45869" y="5301209"/>
            <a:ext cx="1296144" cy="12657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82173" y="5311683"/>
            <a:ext cx="1291720" cy="12657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06924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39713" y="1099367"/>
            <a:ext cx="6192688" cy="16895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normAutofit/>
          </a:bodyPr>
          <a:lstStyle/>
          <a:p>
            <a:r>
              <a:rPr lang="it-IT" dirty="0" smtClean="0"/>
              <a:t>Cost Map Generation Algorithm</a:t>
            </a:r>
            <a:endParaRPr lang="it-IT" dirty="0"/>
          </a:p>
        </p:txBody>
      </p:sp>
      <p:sp>
        <p:nvSpPr>
          <p:cNvPr id="3" name="Segnaposto contenuto 2"/>
          <p:cNvSpPr>
            <a:spLocks noGrp="1"/>
          </p:cNvSpPr>
          <p:nvPr>
            <p:ph idx="1"/>
          </p:nvPr>
        </p:nvSpPr>
        <p:spPr>
          <a:xfrm>
            <a:off x="211765" y="2564904"/>
            <a:ext cx="8784976" cy="4176464"/>
          </a:xfrm>
          <a:solidFill>
            <a:schemeClr val="accent6">
              <a:lumMod val="20000"/>
              <a:lumOff val="80000"/>
            </a:schemeClr>
          </a:solidFill>
          <a:ln>
            <a:solidFill>
              <a:schemeClr val="tx1"/>
            </a:solidFill>
          </a:ln>
        </p:spPr>
        <p:txBody>
          <a:bodyPr>
            <a:normAutofit fontScale="40000" lnSpcReduction="20000"/>
          </a:bodyPr>
          <a:lstStyle/>
          <a:p>
            <a:pPr marL="0" indent="0">
              <a:buNone/>
            </a:pPr>
            <a:r>
              <a:rPr lang="en-US" b="1" dirty="0" smtClean="0">
                <a:latin typeface="Consolas" pitchFamily="49" charset="0"/>
              </a:rPr>
              <a:t>Code for pixel Pi</a:t>
            </a:r>
          </a:p>
          <a:p>
            <a:pPr marL="514350" indent="-514350">
              <a:buFont typeface="+mj-lt"/>
              <a:buAutoNum type="arabicPeriod"/>
            </a:pPr>
            <a:r>
              <a:rPr lang="en-US" i="1" dirty="0" smtClean="0">
                <a:latin typeface="Consolas" pitchFamily="49" charset="0"/>
              </a:rPr>
              <a:t>//All the data of the hit surface on the pixel Pi are available</a:t>
            </a:r>
          </a:p>
          <a:p>
            <a:pPr marL="514350" indent="-514350">
              <a:buFont typeface="+mj-lt"/>
              <a:buAutoNum type="arabicPeriod"/>
            </a:pPr>
            <a:r>
              <a:rPr lang="en-US" dirty="0" err="1" smtClean="0">
                <a:latin typeface="Consolas" pitchFamily="49" charset="0"/>
              </a:rPr>
              <a:t>cost</a:t>
            </a:r>
            <a:r>
              <a:rPr lang="en-US" baseline="-25000" dirty="0" err="1" smtClean="0">
                <a:latin typeface="Consolas" pitchFamily="49" charset="0"/>
              </a:rPr>
              <a:t>i</a:t>
            </a:r>
            <a:r>
              <a:rPr lang="en-US" dirty="0" smtClean="0">
                <a:latin typeface="Consolas" pitchFamily="49" charset="0"/>
              </a:rPr>
              <a:t> ← basic material cost of the hit surface;</a:t>
            </a:r>
          </a:p>
          <a:p>
            <a:pPr marL="514350" indent="-514350">
              <a:buFont typeface="+mj-lt"/>
              <a:buAutoNum type="arabicPeriod"/>
            </a:pPr>
            <a:r>
              <a:rPr lang="en-US" b="1" dirty="0" smtClean="0">
                <a:latin typeface="Consolas" pitchFamily="49" charset="0"/>
              </a:rPr>
              <a:t>if</a:t>
            </a:r>
            <a:r>
              <a:rPr lang="en-US" dirty="0" smtClean="0">
                <a:latin typeface="Consolas" pitchFamily="49" charset="0"/>
              </a:rPr>
              <a:t> P</a:t>
            </a:r>
            <a:r>
              <a:rPr lang="en-US" baseline="-25000" dirty="0" smtClean="0">
                <a:latin typeface="Consolas" pitchFamily="49" charset="0"/>
              </a:rPr>
              <a:t>i</a:t>
            </a:r>
            <a:r>
              <a:rPr lang="en-US" dirty="0" smtClean="0">
                <a:latin typeface="Consolas" pitchFamily="49" charset="0"/>
              </a:rPr>
              <a:t> is reflective </a:t>
            </a:r>
            <a:r>
              <a:rPr lang="en-US" b="1" dirty="0" smtClean="0">
                <a:latin typeface="Consolas" pitchFamily="49" charset="0"/>
              </a:rPr>
              <a:t>then</a:t>
            </a:r>
          </a:p>
          <a:p>
            <a:pPr marL="514350" indent="-514350">
              <a:buFont typeface="+mj-lt"/>
              <a:buAutoNum type="arabicPeriod"/>
            </a:pPr>
            <a:r>
              <a:rPr lang="en-US" i="1" dirty="0" smtClean="0">
                <a:latin typeface="Consolas" pitchFamily="49" charset="0"/>
              </a:rPr>
              <a:t>    //Determinate the sampling pattern S, at the point P</a:t>
            </a:r>
            <a:r>
              <a:rPr lang="en-US" i="1" baseline="-25000" dirty="0" smtClean="0">
                <a:latin typeface="Consolas" pitchFamily="49" charset="0"/>
              </a:rPr>
              <a:t>i</a:t>
            </a:r>
            <a:r>
              <a:rPr lang="en-US" i="1" dirty="0" smtClean="0">
                <a:latin typeface="Consolas" pitchFamily="49" charset="0"/>
              </a:rPr>
              <a:t>, toward the reflection vector R</a:t>
            </a:r>
          </a:p>
          <a:p>
            <a:pPr marL="514350" indent="-514350">
              <a:buFont typeface="+mj-lt"/>
              <a:buAutoNum type="arabicPeriod"/>
            </a:pPr>
            <a:r>
              <a:rPr lang="en-US" dirty="0" smtClean="0">
                <a:latin typeface="Consolas" pitchFamily="49" charset="0"/>
              </a:rPr>
              <a:t>    S = </a:t>
            </a:r>
            <a:r>
              <a:rPr lang="en-US" dirty="0" err="1" smtClean="0">
                <a:latin typeface="Consolas" pitchFamily="49" charset="0"/>
              </a:rPr>
              <a:t>compute_sampling_pattern</a:t>
            </a:r>
            <a:r>
              <a:rPr lang="en-US" dirty="0" smtClean="0">
                <a:latin typeface="Consolas" pitchFamily="49" charset="0"/>
              </a:rPr>
              <a:t>(</a:t>
            </a:r>
            <a:r>
              <a:rPr lang="en-US" dirty="0" err="1" smtClean="0">
                <a:latin typeface="Consolas" pitchFamily="49" charset="0"/>
              </a:rPr>
              <a:t>P</a:t>
            </a:r>
            <a:r>
              <a:rPr lang="en-US" baseline="-25000" dirty="0" err="1" smtClean="0">
                <a:latin typeface="Consolas" pitchFamily="49" charset="0"/>
              </a:rPr>
              <a:t>i</a:t>
            </a:r>
            <a:r>
              <a:rPr lang="en-US" dirty="0" err="1" smtClean="0">
                <a:latin typeface="Consolas" pitchFamily="49" charset="0"/>
              </a:rPr>
              <a:t>,R</a:t>
            </a:r>
            <a:r>
              <a:rPr lang="en-US" dirty="0" smtClean="0">
                <a:latin typeface="Consolas" pitchFamily="49" charset="0"/>
              </a:rPr>
              <a:t>);</a:t>
            </a:r>
          </a:p>
          <a:p>
            <a:pPr marL="514350" indent="-514350">
              <a:buFont typeface="+mj-lt"/>
              <a:buAutoNum type="arabicPeriod"/>
            </a:pPr>
            <a:r>
              <a:rPr lang="en-US" dirty="0" smtClean="0">
                <a:latin typeface="Consolas" pitchFamily="49" charset="0"/>
              </a:rPr>
              <a:t>    // For each samples, calculate cost contribute</a:t>
            </a:r>
          </a:p>
          <a:p>
            <a:pPr marL="514350" indent="-514350">
              <a:buFont typeface="+mj-lt"/>
              <a:buAutoNum type="arabicPeriod"/>
            </a:pPr>
            <a:r>
              <a:rPr lang="en-US" dirty="0" smtClean="0">
                <a:latin typeface="Consolas" pitchFamily="49" charset="0"/>
              </a:rPr>
              <a:t>    </a:t>
            </a:r>
            <a:r>
              <a:rPr lang="en-US" b="1" dirty="0" smtClean="0">
                <a:latin typeface="Consolas" pitchFamily="49" charset="0"/>
              </a:rPr>
              <a:t>for</a:t>
            </a:r>
            <a:r>
              <a:rPr lang="en-US" dirty="0" smtClean="0">
                <a:latin typeface="Consolas" pitchFamily="49" charset="0"/>
              </a:rPr>
              <a:t> each sample S j in S </a:t>
            </a:r>
            <a:r>
              <a:rPr lang="en-US" b="1" dirty="0" smtClean="0">
                <a:latin typeface="Consolas" pitchFamily="49" charset="0"/>
              </a:rPr>
              <a:t>do</a:t>
            </a:r>
          </a:p>
          <a:p>
            <a:pPr marL="514350" indent="-514350">
              <a:buFont typeface="+mj-lt"/>
              <a:buAutoNum type="arabicPeriod"/>
            </a:pPr>
            <a:r>
              <a:rPr lang="en-US" dirty="0" smtClean="0">
                <a:latin typeface="Consolas" pitchFamily="49" charset="0"/>
              </a:rPr>
              <a:t>        sample j ← 0;</a:t>
            </a:r>
          </a:p>
          <a:p>
            <a:pPr marL="514350" indent="-514350">
              <a:buFont typeface="+mj-lt"/>
              <a:buAutoNum type="arabicPeriod"/>
            </a:pPr>
            <a:r>
              <a:rPr lang="en-US" dirty="0" smtClean="0">
                <a:latin typeface="Consolas" pitchFamily="49" charset="0"/>
              </a:rPr>
              <a:t>        </a:t>
            </a:r>
            <a:r>
              <a:rPr lang="en-US" b="1" dirty="0" smtClean="0">
                <a:latin typeface="Consolas" pitchFamily="49" charset="0"/>
              </a:rPr>
              <a:t>if</a:t>
            </a:r>
            <a:r>
              <a:rPr lang="en-US" dirty="0" smtClean="0">
                <a:latin typeface="Consolas" pitchFamily="49" charset="0"/>
              </a:rPr>
              <a:t> </a:t>
            </a:r>
            <a:r>
              <a:rPr lang="en-US" dirty="0" err="1" smtClean="0">
                <a:latin typeface="Consolas" pitchFamily="49" charset="0"/>
              </a:rPr>
              <a:t>visibility_check</a:t>
            </a:r>
            <a:r>
              <a:rPr lang="en-US" dirty="0" smtClean="0">
                <a:latin typeface="Consolas" pitchFamily="49" charset="0"/>
              </a:rPr>
              <a:t>(</a:t>
            </a:r>
            <a:r>
              <a:rPr lang="en-US" dirty="0" err="1" smtClean="0">
                <a:latin typeface="Consolas" pitchFamily="49" charset="0"/>
              </a:rPr>
              <a:t>S</a:t>
            </a:r>
            <a:r>
              <a:rPr lang="en-US" baseline="-25000" dirty="0" err="1" smtClean="0">
                <a:latin typeface="Consolas" pitchFamily="49" charset="0"/>
              </a:rPr>
              <a:t>j</a:t>
            </a:r>
            <a:r>
              <a:rPr lang="en-US" dirty="0" err="1" smtClean="0">
                <a:latin typeface="Consolas" pitchFamily="49" charset="0"/>
              </a:rPr>
              <a:t>,P</a:t>
            </a:r>
            <a:r>
              <a:rPr lang="en-US" baseline="-25000" dirty="0" err="1" smtClean="0">
                <a:latin typeface="Consolas" pitchFamily="49" charset="0"/>
              </a:rPr>
              <a:t>i</a:t>
            </a:r>
            <a:r>
              <a:rPr lang="en-US" dirty="0" smtClean="0">
                <a:latin typeface="Consolas" pitchFamily="49" charset="0"/>
              </a:rPr>
              <a:t>) </a:t>
            </a:r>
            <a:r>
              <a:rPr lang="en-US" b="1" dirty="0" smtClean="0">
                <a:latin typeface="Consolas" pitchFamily="49" charset="0"/>
              </a:rPr>
              <a:t>then</a:t>
            </a:r>
          </a:p>
          <a:p>
            <a:pPr marL="514350" indent="-514350">
              <a:buFont typeface="+mj-lt"/>
              <a:buAutoNum type="arabicPeriod"/>
            </a:pPr>
            <a:r>
              <a:rPr lang="en-US" dirty="0" smtClean="0">
                <a:latin typeface="Consolas" pitchFamily="49" charset="0"/>
              </a:rPr>
              <a:t>            increase </a:t>
            </a:r>
            <a:r>
              <a:rPr lang="en-US" dirty="0" err="1" smtClean="0">
                <a:latin typeface="Consolas" pitchFamily="49" charset="0"/>
              </a:rPr>
              <a:t>samplej</a:t>
            </a:r>
            <a:r>
              <a:rPr lang="en-US" dirty="0" smtClean="0">
                <a:latin typeface="Consolas" pitchFamily="49" charset="0"/>
              </a:rPr>
              <a:t>;</a:t>
            </a:r>
          </a:p>
          <a:p>
            <a:pPr marL="514350" indent="-514350">
              <a:buFont typeface="+mj-lt"/>
              <a:buAutoNum type="arabicPeriod"/>
            </a:pPr>
            <a:r>
              <a:rPr lang="en-US" dirty="0" smtClean="0">
                <a:latin typeface="Consolas" pitchFamily="49" charset="0"/>
              </a:rPr>
              <a:t>            </a:t>
            </a:r>
            <a:r>
              <a:rPr lang="en-US" b="1" dirty="0" smtClean="0">
                <a:latin typeface="Consolas" pitchFamily="49" charset="0"/>
              </a:rPr>
              <a:t>if</a:t>
            </a:r>
            <a:r>
              <a:rPr lang="en-US" dirty="0" smtClean="0">
                <a:latin typeface="Consolas" pitchFamily="49" charset="0"/>
              </a:rPr>
              <a:t> secondary reflection check(</a:t>
            </a:r>
            <a:r>
              <a:rPr lang="en-US" dirty="0" err="1" smtClean="0">
                <a:latin typeface="Consolas" pitchFamily="49" charset="0"/>
              </a:rPr>
              <a:t>S</a:t>
            </a:r>
            <a:r>
              <a:rPr lang="en-US" baseline="-25000" dirty="0" err="1" smtClean="0">
                <a:latin typeface="Consolas" pitchFamily="49" charset="0"/>
              </a:rPr>
              <a:t>j</a:t>
            </a:r>
            <a:r>
              <a:rPr lang="en-US" dirty="0" err="1" smtClean="0">
                <a:latin typeface="Consolas" pitchFamily="49" charset="0"/>
              </a:rPr>
              <a:t>,P</a:t>
            </a:r>
            <a:r>
              <a:rPr lang="en-US" baseline="-25000" dirty="0" err="1" smtClean="0">
                <a:latin typeface="Consolas" pitchFamily="49" charset="0"/>
              </a:rPr>
              <a:t>i</a:t>
            </a:r>
            <a:r>
              <a:rPr lang="en-US" dirty="0" smtClean="0">
                <a:latin typeface="Consolas" pitchFamily="49" charset="0"/>
              </a:rPr>
              <a:t>) </a:t>
            </a:r>
            <a:r>
              <a:rPr lang="en-US" b="1" dirty="0" smtClean="0">
                <a:latin typeface="Consolas" pitchFamily="49" charset="0"/>
              </a:rPr>
              <a:t>then</a:t>
            </a:r>
          </a:p>
          <a:p>
            <a:pPr marL="514350" indent="-514350">
              <a:buFont typeface="+mj-lt"/>
              <a:buAutoNum type="arabicPeriod"/>
            </a:pPr>
            <a:r>
              <a:rPr lang="en-US" dirty="0" smtClean="0">
                <a:latin typeface="Consolas" pitchFamily="49" charset="0"/>
              </a:rPr>
              <a:t>                increase </a:t>
            </a:r>
            <a:r>
              <a:rPr lang="en-US" dirty="0" err="1" smtClean="0">
                <a:latin typeface="Consolas" pitchFamily="49" charset="0"/>
              </a:rPr>
              <a:t>sample</a:t>
            </a:r>
            <a:r>
              <a:rPr lang="en-US" baseline="-25000" dirty="0" err="1" smtClean="0">
                <a:latin typeface="Consolas" pitchFamily="49" charset="0"/>
              </a:rPr>
              <a:t>j</a:t>
            </a:r>
            <a:r>
              <a:rPr lang="en-US" dirty="0" smtClean="0">
                <a:latin typeface="Consolas" pitchFamily="49" charset="0"/>
              </a:rPr>
              <a:t>;</a:t>
            </a:r>
          </a:p>
          <a:p>
            <a:pPr marL="514350" indent="-514350">
              <a:buFont typeface="+mj-lt"/>
              <a:buAutoNum type="arabicPeriod"/>
            </a:pPr>
            <a:r>
              <a:rPr lang="en-US" dirty="0" smtClean="0">
                <a:latin typeface="Consolas" pitchFamily="49" charset="0"/>
              </a:rPr>
              <a:t>            </a:t>
            </a:r>
            <a:r>
              <a:rPr lang="en-US" b="1" dirty="0" smtClean="0">
                <a:latin typeface="Consolas" pitchFamily="49" charset="0"/>
              </a:rPr>
              <a:t>end</a:t>
            </a:r>
          </a:p>
          <a:p>
            <a:pPr marL="514350" indent="-514350">
              <a:buFont typeface="+mj-lt"/>
              <a:buAutoNum type="arabicPeriod"/>
            </a:pPr>
            <a:r>
              <a:rPr lang="en-US" dirty="0" smtClean="0">
                <a:latin typeface="Consolas" pitchFamily="49" charset="0"/>
              </a:rPr>
              <a:t>        </a:t>
            </a:r>
            <a:r>
              <a:rPr lang="en-US" b="1" dirty="0" smtClean="0">
                <a:latin typeface="Consolas" pitchFamily="49" charset="0"/>
              </a:rPr>
              <a:t>end</a:t>
            </a:r>
          </a:p>
          <a:p>
            <a:pPr marL="514350" indent="-514350">
              <a:buFont typeface="+mj-lt"/>
              <a:buAutoNum type="arabicPeriod"/>
            </a:pPr>
            <a:r>
              <a:rPr lang="en-US" dirty="0" smtClean="0">
                <a:latin typeface="Consolas" pitchFamily="49" charset="0"/>
              </a:rPr>
              <a:t>    </a:t>
            </a:r>
            <a:r>
              <a:rPr lang="en-US" b="1" dirty="0" smtClean="0">
                <a:latin typeface="Consolas" pitchFamily="49" charset="0"/>
              </a:rPr>
              <a:t>end</a:t>
            </a:r>
          </a:p>
          <a:p>
            <a:pPr marL="514350" indent="-514350">
              <a:buFont typeface="+mj-lt"/>
              <a:buAutoNum type="arabicPeriod"/>
            </a:pPr>
            <a:r>
              <a:rPr lang="en-US" i="1" dirty="0" smtClean="0">
                <a:latin typeface="Consolas" pitchFamily="49" charset="0"/>
              </a:rPr>
              <a:t>    //Samples gathering</a:t>
            </a:r>
          </a:p>
          <a:p>
            <a:pPr marL="514350" indent="-514350">
              <a:buFont typeface="+mj-lt"/>
              <a:buAutoNum type="arabicPeriod"/>
            </a:pPr>
            <a:r>
              <a:rPr lang="en-US" dirty="0" smtClean="0">
                <a:latin typeface="Consolas" pitchFamily="49" charset="0"/>
              </a:rPr>
              <a:t>    </a:t>
            </a:r>
            <a:r>
              <a:rPr lang="en-US" dirty="0" err="1" smtClean="0">
                <a:latin typeface="Consolas" pitchFamily="49" charset="0"/>
              </a:rPr>
              <a:t>cost</a:t>
            </a:r>
            <a:r>
              <a:rPr lang="en-US" baseline="-25000" dirty="0" err="1" smtClean="0">
                <a:latin typeface="Consolas" pitchFamily="49" charset="0"/>
              </a:rPr>
              <a:t>i</a:t>
            </a:r>
            <a:r>
              <a:rPr lang="en-US" dirty="0" smtClean="0">
                <a:latin typeface="Consolas" pitchFamily="49" charset="0"/>
              </a:rPr>
              <a:t> = </a:t>
            </a:r>
            <a:r>
              <a:rPr lang="en-US" dirty="0" err="1" smtClean="0">
                <a:latin typeface="Consolas" pitchFamily="49" charset="0"/>
              </a:rPr>
              <a:t>cost</a:t>
            </a:r>
            <a:r>
              <a:rPr lang="en-US" baseline="-25000" dirty="0" err="1" smtClean="0">
                <a:latin typeface="Consolas" pitchFamily="49" charset="0"/>
              </a:rPr>
              <a:t>i</a:t>
            </a:r>
            <a:r>
              <a:rPr lang="en-US" dirty="0" smtClean="0">
                <a:latin typeface="Consolas" pitchFamily="49" charset="0"/>
              </a:rPr>
              <a:t> + gather(S);</a:t>
            </a:r>
          </a:p>
          <a:p>
            <a:pPr marL="514350" indent="-514350">
              <a:buFont typeface="+mj-lt"/>
              <a:buAutoNum type="arabicPeriod"/>
            </a:pPr>
            <a:r>
              <a:rPr lang="en-US" b="1" dirty="0" smtClean="0">
                <a:latin typeface="Consolas" pitchFamily="49" charset="0"/>
              </a:rPr>
              <a:t>end</a:t>
            </a:r>
          </a:p>
          <a:p>
            <a:pPr marL="514350" indent="-514350">
              <a:buFont typeface="+mj-lt"/>
              <a:buAutoNum type="arabicPeriod"/>
            </a:pPr>
            <a:r>
              <a:rPr lang="en-US" dirty="0" smtClean="0">
                <a:latin typeface="Consolas" pitchFamily="49" charset="0"/>
              </a:rPr>
              <a:t>return </a:t>
            </a:r>
            <a:r>
              <a:rPr lang="en-US" dirty="0" err="1" smtClean="0">
                <a:latin typeface="Consolas" pitchFamily="49" charset="0"/>
              </a:rPr>
              <a:t>cost</a:t>
            </a:r>
            <a:r>
              <a:rPr lang="en-US" baseline="-25000" dirty="0" err="1" smtClean="0">
                <a:latin typeface="Consolas" pitchFamily="49" charset="0"/>
              </a:rPr>
              <a:t>i</a:t>
            </a:r>
            <a:r>
              <a:rPr lang="en-US" baseline="-25000" dirty="0" smtClean="0">
                <a:latin typeface="Consolas" pitchFamily="49" charset="0"/>
              </a:rPr>
              <a:t>;</a:t>
            </a:r>
            <a:endParaRPr lang="it-IT" dirty="0">
              <a:latin typeface="Consolas"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131522"/>
            <a:ext cx="7056784" cy="40976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Error Analysis</a:t>
            </a:r>
            <a:endParaRPr lang="en-US" dirty="0"/>
          </a:p>
        </p:txBody>
      </p:sp>
      <p:sp>
        <p:nvSpPr>
          <p:cNvPr id="3" name="Content Placeholder 2"/>
          <p:cNvSpPr>
            <a:spLocks noGrp="1"/>
          </p:cNvSpPr>
          <p:nvPr>
            <p:ph idx="1"/>
          </p:nvPr>
        </p:nvSpPr>
        <p:spPr>
          <a:xfrm>
            <a:off x="179512" y="5301208"/>
            <a:ext cx="8856984" cy="1368152"/>
          </a:xfrm>
        </p:spPr>
        <p:txBody>
          <a:bodyPr>
            <a:normAutofit fontScale="62500" lnSpcReduction="20000"/>
          </a:bodyPr>
          <a:lstStyle/>
          <a:p>
            <a:pPr marL="0" indent="0">
              <a:buNone/>
            </a:pPr>
            <a:r>
              <a:rPr lang="en-US" dirty="0"/>
              <a:t>Error distribution of the estimation. Each packet-based rendering time is subtract from the cost map </a:t>
            </a:r>
            <a:r>
              <a:rPr lang="en-US" dirty="0" smtClean="0"/>
              <a:t>estimate, for </a:t>
            </a:r>
            <a:r>
              <a:rPr lang="en-US" dirty="0"/>
              <a:t>the same corresponding packet of pixels. The x-axis shows the difference in error intervals, from negative values (</a:t>
            </a:r>
            <a:r>
              <a:rPr lang="en-US" dirty="0" smtClean="0"/>
              <a:t>left, over-estimation</a:t>
            </a:r>
            <a:r>
              <a:rPr lang="en-US" dirty="0"/>
              <a:t>) to positive ones (right, under-estimation). The y-axis plots error occurrences for each error interval.</a:t>
            </a:r>
          </a:p>
        </p:txBody>
      </p:sp>
    </p:spTree>
    <p:extLst>
      <p:ext uri="{BB962C8B-B14F-4D97-AF65-F5344CB8AC3E}">
        <p14:creationId xmlns="" xmlns:p14="http://schemas.microsoft.com/office/powerpoint/2010/main" val="307588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dirty="0"/>
              <a:t>Ray Tracing Algorithms</a:t>
            </a:r>
          </a:p>
        </p:txBody>
      </p:sp>
      <p:sp>
        <p:nvSpPr>
          <p:cNvPr id="8" name="CasellaDiTesto 7"/>
          <p:cNvSpPr txBox="1"/>
          <p:nvPr/>
        </p:nvSpPr>
        <p:spPr>
          <a:xfrm>
            <a:off x="1636761" y="5112059"/>
            <a:ext cx="1827681" cy="646331"/>
          </a:xfrm>
          <a:prstGeom prst="rect">
            <a:avLst/>
          </a:prstGeom>
          <a:noFill/>
        </p:spPr>
        <p:txBody>
          <a:bodyPr wrap="none" rtlCol="0">
            <a:spAutoFit/>
          </a:bodyPr>
          <a:lstStyle/>
          <a:p>
            <a:pPr algn="ctr"/>
            <a:r>
              <a:rPr lang="it-IT" dirty="0" smtClean="0"/>
              <a:t>Toasters, Whitted</a:t>
            </a:r>
            <a:br>
              <a:rPr lang="it-IT" dirty="0" smtClean="0"/>
            </a:br>
            <a:r>
              <a:rPr lang="it-IT" dirty="0" smtClean="0"/>
              <a:t>8.</a:t>
            </a:r>
            <a:r>
              <a:rPr lang="it-IT" sz="1600" dirty="0" smtClean="0"/>
              <a:t>4M primary rays</a:t>
            </a:r>
            <a:endParaRPr lang="it-IT" dirty="0"/>
          </a:p>
        </p:txBody>
      </p:sp>
      <p:sp>
        <p:nvSpPr>
          <p:cNvPr id="9" name="CasellaDiTesto 8"/>
          <p:cNvSpPr txBox="1"/>
          <p:nvPr/>
        </p:nvSpPr>
        <p:spPr>
          <a:xfrm>
            <a:off x="4500564" y="5112061"/>
            <a:ext cx="4319908" cy="646331"/>
          </a:xfrm>
          <a:prstGeom prst="rect">
            <a:avLst/>
          </a:prstGeom>
          <a:noFill/>
        </p:spPr>
        <p:txBody>
          <a:bodyPr wrap="square" rtlCol="0">
            <a:spAutoFit/>
          </a:bodyPr>
          <a:lstStyle/>
          <a:p>
            <a:pPr algn="ctr"/>
            <a:r>
              <a:rPr lang="it-IT" dirty="0" smtClean="0"/>
              <a:t>Kalabasha Temple, path tracing</a:t>
            </a:r>
            <a:br>
              <a:rPr lang="it-IT" dirty="0" smtClean="0"/>
            </a:br>
            <a:r>
              <a:rPr lang="it-IT" dirty="0" smtClean="0"/>
              <a:t>134.2M primary rays</a:t>
            </a:r>
            <a:endParaRPr lang="it-IT" sz="1600" dirty="0"/>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25063" y="1415777"/>
            <a:ext cx="3381375" cy="3381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9592" y="1412776"/>
            <a:ext cx="3381375" cy="3381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285861"/>
            <a:ext cx="7787208" cy="1351051"/>
          </a:xfrm>
        </p:spPr>
        <p:txBody>
          <a:bodyPr>
            <a:normAutofit fontScale="92500"/>
          </a:bodyPr>
          <a:lstStyle/>
          <a:p>
            <a:r>
              <a:rPr lang="it-IT" dirty="0" smtClean="0"/>
              <a:t>Load balacing is the major </a:t>
            </a:r>
            <a:r>
              <a:rPr lang="it-IT" dirty="0" smtClean="0"/>
              <a:t>challenge of parallel ray tracing on distributed memory system</a:t>
            </a:r>
          </a:p>
          <a:p>
            <a:endParaRPr lang="it-IT" dirty="0" smtClean="0"/>
          </a:p>
        </p:txBody>
      </p:sp>
      <p:pic>
        <p:nvPicPr>
          <p:cNvPr id="4" name="Picture 3"/>
          <p:cNvPicPr>
            <a:picLocks noChangeAspect="1" noChangeArrowheads="1"/>
          </p:cNvPicPr>
          <p:nvPr/>
        </p:nvPicPr>
        <p:blipFill>
          <a:blip r:embed="rId3" cstate="print"/>
          <a:srcRect/>
          <a:stretch>
            <a:fillRect/>
          </a:stretch>
        </p:blipFill>
        <p:spPr bwMode="auto">
          <a:xfrm>
            <a:off x="1619672" y="2636912"/>
            <a:ext cx="2746283" cy="2746283"/>
          </a:xfrm>
          <a:prstGeom prst="rect">
            <a:avLst/>
          </a:prstGeom>
          <a:noFill/>
          <a:ln w="9525">
            <a:noFill/>
            <a:miter lim="800000"/>
            <a:headEnd/>
            <a:tailEnd/>
          </a:ln>
        </p:spPr>
      </p:pic>
    </p:spTree>
    <p:extLst>
      <p:ext uri="{BB962C8B-B14F-4D97-AF65-F5344CB8AC3E}">
        <p14:creationId xmlns="" xmlns:p14="http://schemas.microsoft.com/office/powerpoint/2010/main" val="415736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285861"/>
            <a:ext cx="7787208" cy="1351051"/>
          </a:xfrm>
        </p:spPr>
        <p:txBody>
          <a:bodyPr>
            <a:normAutofit fontScale="92500"/>
          </a:bodyPr>
          <a:lstStyle/>
          <a:p>
            <a:r>
              <a:rPr lang="it-IT" dirty="0" smtClean="0"/>
              <a:t>Load balacing is the major challenge of parallel ray tracing on distributed memory system</a:t>
            </a:r>
          </a:p>
          <a:p>
            <a:endParaRPr lang="it-IT" dirty="0" smtClean="0"/>
          </a:p>
        </p:txBody>
      </p:sp>
      <p:pic>
        <p:nvPicPr>
          <p:cNvPr id="4" name="Picture 3"/>
          <p:cNvPicPr>
            <a:picLocks noChangeAspect="1" noChangeArrowheads="1"/>
          </p:cNvPicPr>
          <p:nvPr/>
        </p:nvPicPr>
        <p:blipFill>
          <a:blip r:embed="rId3" cstate="print"/>
          <a:srcRect/>
          <a:stretch>
            <a:fillRect/>
          </a:stretch>
        </p:blipFill>
        <p:spPr bwMode="auto">
          <a:xfrm>
            <a:off x="1619672" y="2636912"/>
            <a:ext cx="2746283" cy="2746283"/>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4511664" y="2636912"/>
            <a:ext cx="2787742" cy="2722404"/>
          </a:xfrm>
          <a:prstGeom prst="rect">
            <a:avLst/>
          </a:prstGeom>
          <a:noFill/>
          <a:ln w="9525">
            <a:noFill/>
            <a:miter lim="800000"/>
            <a:headEnd/>
            <a:tailEnd/>
          </a:ln>
        </p:spPr>
      </p:pic>
      <p:sp>
        <p:nvSpPr>
          <p:cNvPr id="6" name="TextBox 5"/>
          <p:cNvSpPr txBox="1"/>
          <p:nvPr/>
        </p:nvSpPr>
        <p:spPr>
          <a:xfrm>
            <a:off x="5292080" y="5373216"/>
            <a:ext cx="1161215" cy="400110"/>
          </a:xfrm>
          <a:prstGeom prst="rect">
            <a:avLst/>
          </a:prstGeom>
          <a:noFill/>
        </p:spPr>
        <p:txBody>
          <a:bodyPr wrap="none" rtlCol="0">
            <a:spAutoFit/>
          </a:bodyPr>
          <a:lstStyle/>
          <a:p>
            <a:r>
              <a:rPr lang="it-IT" sz="2000" dirty="0" smtClean="0"/>
              <a:t>Cost map</a:t>
            </a:r>
            <a:endParaRPr lang="en-US" sz="2000" dirty="0"/>
          </a:p>
        </p:txBody>
      </p:sp>
      <p:sp>
        <p:nvSpPr>
          <p:cNvPr id="7" name="TextBox 6"/>
          <p:cNvSpPr txBox="1"/>
          <p:nvPr/>
        </p:nvSpPr>
        <p:spPr>
          <a:xfrm>
            <a:off x="2051720" y="5373216"/>
            <a:ext cx="1974323" cy="400110"/>
          </a:xfrm>
          <a:prstGeom prst="rect">
            <a:avLst/>
          </a:prstGeom>
          <a:noFill/>
        </p:spPr>
        <p:txBody>
          <a:bodyPr wrap="none" rtlCol="0">
            <a:spAutoFit/>
          </a:bodyPr>
          <a:lstStyle/>
          <a:p>
            <a:r>
              <a:rPr lang="it-IT" sz="2000" dirty="0" smtClean="0"/>
              <a:t>Ray traced image</a:t>
            </a:r>
            <a:endParaRPr lang="en-US" sz="2000" dirty="0"/>
          </a:p>
        </p:txBody>
      </p:sp>
    </p:spTree>
    <p:extLst>
      <p:ext uri="{BB962C8B-B14F-4D97-AF65-F5344CB8AC3E}">
        <p14:creationId xmlns="" xmlns:p14="http://schemas.microsoft.com/office/powerpoint/2010/main" val="415736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611560" y="4581128"/>
            <a:ext cx="7848872" cy="1495067"/>
          </a:xfrm>
        </p:spPr>
        <p:txBody>
          <a:bodyPr>
            <a:normAutofit fontScale="92500"/>
          </a:bodyPr>
          <a:lstStyle/>
          <a:p>
            <a:pPr algn="ctr">
              <a:buNone/>
            </a:pPr>
            <a:r>
              <a:rPr lang="it-IT" dirty="0" smtClean="0"/>
              <a:t>Can we </a:t>
            </a:r>
            <a:r>
              <a:rPr lang="it-IT" dirty="0" smtClean="0"/>
              <a:t>generate a cost </a:t>
            </a:r>
            <a:r>
              <a:rPr lang="it-IT" dirty="0" smtClean="0"/>
              <a:t>map </a:t>
            </a:r>
            <a:r>
              <a:rPr lang="it-IT" b="1" dirty="0" smtClean="0"/>
              <a:t>before</a:t>
            </a:r>
            <a:r>
              <a:rPr lang="it-IT" dirty="0" smtClean="0"/>
              <a:t> rendering?</a:t>
            </a:r>
            <a:endParaRPr lang="it-IT" dirty="0" smtClean="0"/>
          </a:p>
          <a:p>
            <a:pPr algn="ctr">
              <a:buNone/>
            </a:pPr>
            <a:r>
              <a:rPr lang="it-IT" dirty="0" smtClean="0"/>
              <a:t>Can we exploit it to improve </a:t>
            </a:r>
            <a:r>
              <a:rPr lang="it-IT" b="1" dirty="0" smtClean="0"/>
              <a:t>load balancing</a:t>
            </a:r>
            <a:r>
              <a:rPr lang="it-IT" dirty="0" smtClean="0"/>
              <a:t>?</a:t>
            </a:r>
          </a:p>
          <a:p>
            <a:endParaRPr lang="it-IT" dirty="0" smtClean="0"/>
          </a:p>
        </p:txBody>
      </p:sp>
      <p:pic>
        <p:nvPicPr>
          <p:cNvPr id="4" name="Picture 3"/>
          <p:cNvPicPr>
            <a:picLocks noChangeAspect="1" noChangeArrowheads="1"/>
          </p:cNvPicPr>
          <p:nvPr/>
        </p:nvPicPr>
        <p:blipFill>
          <a:blip r:embed="rId3" cstate="print"/>
          <a:srcRect/>
          <a:stretch>
            <a:fillRect/>
          </a:stretch>
        </p:blipFill>
        <p:spPr bwMode="auto">
          <a:xfrm>
            <a:off x="1619672" y="1340768"/>
            <a:ext cx="2746283" cy="2746283"/>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4511664" y="1340768"/>
            <a:ext cx="2787742" cy="2722404"/>
          </a:xfrm>
          <a:prstGeom prst="rect">
            <a:avLst/>
          </a:prstGeom>
          <a:noFill/>
          <a:ln w="9525">
            <a:noFill/>
            <a:miter lim="800000"/>
            <a:headEnd/>
            <a:tailEnd/>
          </a:ln>
        </p:spPr>
      </p:pic>
      <p:sp>
        <p:nvSpPr>
          <p:cNvPr id="6" name="TextBox 5"/>
          <p:cNvSpPr txBox="1"/>
          <p:nvPr/>
        </p:nvSpPr>
        <p:spPr>
          <a:xfrm>
            <a:off x="5292080" y="4077072"/>
            <a:ext cx="1161215" cy="400110"/>
          </a:xfrm>
          <a:prstGeom prst="rect">
            <a:avLst/>
          </a:prstGeom>
          <a:noFill/>
        </p:spPr>
        <p:txBody>
          <a:bodyPr wrap="none" rtlCol="0">
            <a:spAutoFit/>
          </a:bodyPr>
          <a:lstStyle/>
          <a:p>
            <a:r>
              <a:rPr lang="it-IT" sz="2000" dirty="0" smtClean="0"/>
              <a:t>Cost map</a:t>
            </a:r>
            <a:endParaRPr lang="en-US" sz="2000" dirty="0"/>
          </a:p>
        </p:txBody>
      </p:sp>
      <p:sp>
        <p:nvSpPr>
          <p:cNvPr id="7" name="TextBox 6"/>
          <p:cNvSpPr txBox="1"/>
          <p:nvPr/>
        </p:nvSpPr>
        <p:spPr>
          <a:xfrm>
            <a:off x="2051720" y="4077072"/>
            <a:ext cx="1974323" cy="400110"/>
          </a:xfrm>
          <a:prstGeom prst="rect">
            <a:avLst/>
          </a:prstGeom>
          <a:noFill/>
        </p:spPr>
        <p:txBody>
          <a:bodyPr wrap="none" rtlCol="0">
            <a:spAutoFit/>
          </a:bodyPr>
          <a:lstStyle/>
          <a:p>
            <a:r>
              <a:rPr lang="it-IT" sz="2000" dirty="0" smtClean="0"/>
              <a:t>Ray traced image</a:t>
            </a:r>
            <a:endParaRPr lang="en-US" sz="2000" dirty="0"/>
          </a:p>
        </p:txBody>
      </p:sp>
    </p:spTree>
    <p:extLst>
      <p:ext uri="{BB962C8B-B14F-4D97-AF65-F5344CB8AC3E}">
        <p14:creationId xmlns="" xmlns:p14="http://schemas.microsoft.com/office/powerpoint/2010/main" val="415736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Where do we have expensive areas?</a:t>
            </a:r>
            <a:endParaRPr lang="it-IT" dirty="0"/>
          </a:p>
        </p:txBody>
      </p:sp>
      <p:pic>
        <p:nvPicPr>
          <p:cNvPr id="4" name="Picture 3"/>
          <p:cNvPicPr>
            <a:picLocks noChangeAspect="1" noChangeArrowheads="1"/>
          </p:cNvPicPr>
          <p:nvPr/>
        </p:nvPicPr>
        <p:blipFill>
          <a:blip r:embed="rId3" cstate="print"/>
          <a:srcRect/>
          <a:stretch>
            <a:fillRect/>
          </a:stretch>
        </p:blipFill>
        <p:spPr bwMode="auto">
          <a:xfrm>
            <a:off x="428596" y="1357299"/>
            <a:ext cx="1866896" cy="1866896"/>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428596" y="3571876"/>
            <a:ext cx="1857388" cy="1857388"/>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2571736" y="1357299"/>
            <a:ext cx="1857388" cy="1857388"/>
          </a:xfrm>
          <a:prstGeom prst="rect">
            <a:avLst/>
          </a:prstGeom>
          <a:noFill/>
          <a:ln w="9525">
            <a:noFill/>
            <a:miter lim="800000"/>
            <a:headEnd/>
            <a:tailEnd/>
          </a:ln>
        </p:spPr>
      </p:pic>
      <p:pic>
        <p:nvPicPr>
          <p:cNvPr id="7" name="Picture 6"/>
          <p:cNvPicPr>
            <a:picLocks noChangeAspect="1" noChangeArrowheads="1"/>
          </p:cNvPicPr>
          <p:nvPr/>
        </p:nvPicPr>
        <p:blipFill>
          <a:blip r:embed="rId6" cstate="print"/>
          <a:srcRect/>
          <a:stretch>
            <a:fillRect/>
          </a:stretch>
        </p:blipFill>
        <p:spPr bwMode="auto">
          <a:xfrm>
            <a:off x="2571736" y="3571876"/>
            <a:ext cx="1901965" cy="1857388"/>
          </a:xfrm>
          <a:prstGeom prst="rect">
            <a:avLst/>
          </a:prstGeom>
          <a:noFill/>
          <a:ln w="9525">
            <a:noFill/>
            <a:miter lim="800000"/>
            <a:headEnd/>
            <a:tailEnd/>
          </a:ln>
        </p:spPr>
      </p:pic>
      <p:pic>
        <p:nvPicPr>
          <p:cNvPr id="8" name="Picture 8"/>
          <p:cNvPicPr>
            <a:picLocks noChangeAspect="1" noChangeArrowheads="1"/>
          </p:cNvPicPr>
          <p:nvPr/>
        </p:nvPicPr>
        <p:blipFill>
          <a:blip r:embed="rId7" cstate="print"/>
          <a:srcRect/>
          <a:stretch>
            <a:fillRect/>
          </a:stretch>
        </p:blipFill>
        <p:spPr bwMode="auto">
          <a:xfrm>
            <a:off x="4714876" y="1357299"/>
            <a:ext cx="1857388" cy="1857388"/>
          </a:xfrm>
          <a:prstGeom prst="rect">
            <a:avLst/>
          </a:prstGeom>
          <a:noFill/>
          <a:ln w="9525">
            <a:noFill/>
            <a:miter lim="800000"/>
            <a:headEnd/>
            <a:tailEnd/>
          </a:ln>
        </p:spPr>
      </p:pic>
      <p:pic>
        <p:nvPicPr>
          <p:cNvPr id="9" name="Picture 9"/>
          <p:cNvPicPr>
            <a:picLocks noChangeAspect="1" noChangeArrowheads="1"/>
          </p:cNvPicPr>
          <p:nvPr/>
        </p:nvPicPr>
        <p:blipFill>
          <a:blip r:embed="rId8" cstate="print"/>
          <a:srcRect/>
          <a:stretch>
            <a:fillRect/>
          </a:stretch>
        </p:blipFill>
        <p:spPr bwMode="auto">
          <a:xfrm>
            <a:off x="4714876" y="3571876"/>
            <a:ext cx="1884629" cy="1847820"/>
          </a:xfrm>
          <a:prstGeom prst="rect">
            <a:avLst/>
          </a:prstGeom>
          <a:noFill/>
          <a:ln w="9525">
            <a:noFill/>
            <a:miter lim="800000"/>
            <a:headEnd/>
            <a:tailEnd/>
          </a:ln>
        </p:spPr>
      </p:pic>
      <p:pic>
        <p:nvPicPr>
          <p:cNvPr id="10" name="Picture 10"/>
          <p:cNvPicPr>
            <a:picLocks noChangeAspect="1" noChangeArrowheads="1"/>
          </p:cNvPicPr>
          <p:nvPr/>
        </p:nvPicPr>
        <p:blipFill>
          <a:blip r:embed="rId9" cstate="print"/>
          <a:srcRect/>
          <a:stretch>
            <a:fillRect/>
          </a:stretch>
        </p:blipFill>
        <p:spPr bwMode="auto">
          <a:xfrm>
            <a:off x="6858016" y="1357298"/>
            <a:ext cx="1828814" cy="1785951"/>
          </a:xfrm>
          <a:prstGeom prst="rect">
            <a:avLst/>
          </a:prstGeom>
          <a:noFill/>
          <a:ln w="9525">
            <a:noFill/>
            <a:miter lim="800000"/>
            <a:headEnd/>
            <a:tailEnd/>
          </a:ln>
        </p:spPr>
      </p:pic>
      <p:pic>
        <p:nvPicPr>
          <p:cNvPr id="11" name="Picture 11"/>
          <p:cNvPicPr>
            <a:picLocks noChangeAspect="1" noChangeArrowheads="1"/>
          </p:cNvPicPr>
          <p:nvPr/>
        </p:nvPicPr>
        <p:blipFill>
          <a:blip r:embed="rId10" cstate="print"/>
          <a:srcRect/>
          <a:stretch>
            <a:fillRect/>
          </a:stretch>
        </p:blipFill>
        <p:spPr bwMode="auto">
          <a:xfrm>
            <a:off x="6858015" y="3571900"/>
            <a:ext cx="1857389" cy="1813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p:txBody>
          <a:bodyPr>
            <a:normAutofit fontScale="92500"/>
          </a:bodyPr>
          <a:lstStyle/>
          <a:p>
            <a:r>
              <a:rPr lang="en-US" dirty="0" smtClean="0"/>
              <a:t>Ray tracing on distributed memory systems</a:t>
            </a:r>
          </a:p>
          <a:p>
            <a:pPr lvl="1"/>
            <a:r>
              <a:rPr lang="en-US" dirty="0" smtClean="0"/>
              <a:t>DSM systems (</a:t>
            </a:r>
            <a:r>
              <a:rPr lang="en-US" dirty="0" err="1" smtClean="0"/>
              <a:t>DeMarle</a:t>
            </a:r>
            <a:r>
              <a:rPr lang="en-US" dirty="0" smtClean="0"/>
              <a:t> et al. 2005, </a:t>
            </a:r>
            <a:r>
              <a:rPr lang="en-US" dirty="0" err="1" smtClean="0"/>
              <a:t>Ize</a:t>
            </a:r>
            <a:r>
              <a:rPr lang="en-US" dirty="0" smtClean="0"/>
              <a:t> et al. 2011)</a:t>
            </a:r>
          </a:p>
          <a:p>
            <a:pPr lvl="1"/>
            <a:r>
              <a:rPr lang="en-US" dirty="0" smtClean="0"/>
              <a:t>Hybrid CPU/GPU system (Budge et al. 2009)</a:t>
            </a:r>
          </a:p>
          <a:p>
            <a:pPr lvl="1"/>
            <a:r>
              <a:rPr lang="en-US" dirty="0" smtClean="0"/>
              <a:t>Massive models (Wald et al. 2004, Dietrich et al. 2007) </a:t>
            </a:r>
          </a:p>
          <a:p>
            <a:r>
              <a:rPr lang="en-US" dirty="0" smtClean="0"/>
              <a:t>Rendering cost evaluation</a:t>
            </a:r>
          </a:p>
          <a:p>
            <a:pPr lvl="1"/>
            <a:r>
              <a:rPr lang="en-US" dirty="0" smtClean="0"/>
              <a:t>Profiling (</a:t>
            </a:r>
            <a:r>
              <a:rPr lang="en-US" dirty="0" err="1" smtClean="0"/>
              <a:t>Gillibrand</a:t>
            </a:r>
            <a:r>
              <a:rPr lang="en-US" dirty="0" smtClean="0"/>
              <a:t> et al. 2006)</a:t>
            </a:r>
          </a:p>
          <a:p>
            <a:pPr lvl="1"/>
            <a:r>
              <a:rPr lang="en-US" dirty="0" smtClean="0"/>
              <a:t>Scene geometry decomposition (</a:t>
            </a:r>
            <a:r>
              <a:rPr lang="en-US" dirty="0" err="1" smtClean="0"/>
              <a:t>Reinhard</a:t>
            </a:r>
            <a:r>
              <a:rPr lang="en-US" dirty="0" smtClean="0"/>
              <a:t> et al. 1998)</a:t>
            </a:r>
          </a:p>
          <a:p>
            <a:pPr lvl="1"/>
            <a:r>
              <a:rPr lang="en-US" dirty="0" smtClean="0"/>
              <a:t>Estimate primitive intersections (Mueller et al. 1995)</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9572</TotalTime>
  <Words>1668</Words>
  <Application>Microsoft Office PowerPoint</Application>
  <PresentationFormat>On-screen Show (4:3)</PresentationFormat>
  <Paragraphs>248</Paragraphs>
  <Slides>35</Slides>
  <Notes>26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Tema di Office</vt:lpstr>
      <vt:lpstr>GPU Cost Estimation for Load Balancing  in Parallel Ray Tracing</vt:lpstr>
      <vt:lpstr>Outline</vt:lpstr>
      <vt:lpstr>Ray Tracing Algorithms</vt:lpstr>
      <vt:lpstr>Ray Tracing Algorithms</vt:lpstr>
      <vt:lpstr>Motivation</vt:lpstr>
      <vt:lpstr>Motivation</vt:lpstr>
      <vt:lpstr>Motivation</vt:lpstr>
      <vt:lpstr>Where do we have expensive areas?</vt:lpstr>
      <vt:lpstr>Previous work</vt:lpstr>
      <vt:lpstr>Parallel Ray Tracing</vt:lpstr>
      <vt:lpstr>Exploiting Parallelism in Ray Tracing</vt:lpstr>
      <vt:lpstr>Exploiting Parallelism in Ray Tracing</vt:lpstr>
      <vt:lpstr>Our approach</vt:lpstr>
      <vt:lpstr>Generate the Cost Map Image-space Sampling</vt:lpstr>
      <vt:lpstr>Cost Map Generation Algorithm For each pixel</vt:lpstr>
      <vt:lpstr>Sampling Pattern</vt:lpstr>
      <vt:lpstr>Cost Map Results (1)</vt:lpstr>
      <vt:lpstr>Cost Map Results (2)</vt:lpstr>
      <vt:lpstr>Limitations and Error Analysis</vt:lpstr>
      <vt:lpstr>Exploiting the Cost Map</vt:lpstr>
      <vt:lpstr>SAT Adaptive Tiling</vt:lpstr>
      <vt:lpstr>SAT Adaptive Tiling</vt:lpstr>
      <vt:lpstr>SAT Sorting</vt:lpstr>
      <vt:lpstr>Dynamic Load Balancing with Work Stealing</vt:lpstr>
      <vt:lpstr>Ray Packet and Tile</vt:lpstr>
      <vt:lpstr>Results  Performance with different techniques</vt:lpstr>
      <vt:lpstr>Results Scalability</vt:lpstr>
      <vt:lpstr>Results Work steal (tile transfers)</vt:lpstr>
      <vt:lpstr>Comments</vt:lpstr>
      <vt:lpstr>Conclusion</vt:lpstr>
      <vt:lpstr>Thanks for your attention</vt:lpstr>
      <vt:lpstr>Backup slides</vt:lpstr>
      <vt:lpstr>Cost Map Generation Algorithm</vt:lpstr>
      <vt:lpstr>Cost Map Generation Algorithm</vt:lpstr>
      <vt:lpstr>Error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Synergy effects of hybrid CPU-GPU architectures for Interactive Parallel Ray Tracing</dc:title>
  <dc:subject>hpc europa report</dc:subject>
  <dc:creator>Biagio Cosenza</dc:creator>
  <cp:keywords>Ray Tracing, Image-based Techniques, Parallel Rendering, GPU</cp:keywords>
  <cp:lastModifiedBy>X200s</cp:lastModifiedBy>
  <cp:revision>277</cp:revision>
  <dcterms:created xsi:type="dcterms:W3CDTF">2009-09-30T18:21:01Z</dcterms:created>
  <dcterms:modified xsi:type="dcterms:W3CDTF">2013-02-23T11:52:52Z</dcterms:modified>
</cp:coreProperties>
</file>